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</p:sldIdLst>
  <p:sldSz cy="5143500" cx="9144000"/>
  <p:notesSz cx="6858000" cy="9144000"/>
  <p:embeddedFontLst>
    <p:embeddedFont>
      <p:font typeface="Montserrat"/>
      <p:regular r:id="rId44"/>
      <p:bold r:id="rId45"/>
      <p:italic r:id="rId46"/>
      <p:boldItalic r:id="rId47"/>
    </p:embeddedFont>
    <p:embeddedFont>
      <p:font typeface="Montserrat Medium"/>
      <p:regular r:id="rId48"/>
      <p:bold r:id="rId49"/>
      <p:italic r:id="rId50"/>
      <p:boldItalic r:id="rId51"/>
    </p:embeddedFont>
    <p:embeddedFont>
      <p:font typeface="Corbel"/>
      <p:regular r:id="rId52"/>
      <p:bold r:id="rId53"/>
      <p:italic r:id="rId54"/>
      <p:boldItalic r:id="rId55"/>
    </p:embeddedFont>
    <p:embeddedFont>
      <p:font typeface="Old Standard TT"/>
      <p:regular r:id="rId56"/>
      <p:bold r:id="rId57"/>
      <p:italic r:id="rId5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font" Target="fonts/Montserrat-regular.fntdata"/><Relationship Id="rId43" Type="http://schemas.openxmlformats.org/officeDocument/2006/relationships/slide" Target="slides/slide38.xml"/><Relationship Id="rId46" Type="http://schemas.openxmlformats.org/officeDocument/2006/relationships/font" Target="fonts/Montserrat-italic.fntdata"/><Relationship Id="rId45" Type="http://schemas.openxmlformats.org/officeDocument/2006/relationships/font" Target="fonts/Montserrat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MontserratMedium-regular.fntdata"/><Relationship Id="rId47" Type="http://schemas.openxmlformats.org/officeDocument/2006/relationships/font" Target="fonts/Montserrat-boldItalic.fntdata"/><Relationship Id="rId49" Type="http://schemas.openxmlformats.org/officeDocument/2006/relationships/font" Target="fonts/MontserratMedium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MontserratMedium-boldItalic.fntdata"/><Relationship Id="rId50" Type="http://schemas.openxmlformats.org/officeDocument/2006/relationships/font" Target="fonts/MontserratMedium-italic.fntdata"/><Relationship Id="rId53" Type="http://schemas.openxmlformats.org/officeDocument/2006/relationships/font" Target="fonts/Corbel-bold.fntdata"/><Relationship Id="rId52" Type="http://schemas.openxmlformats.org/officeDocument/2006/relationships/font" Target="fonts/Corbel-regular.fntdata"/><Relationship Id="rId11" Type="http://schemas.openxmlformats.org/officeDocument/2006/relationships/slide" Target="slides/slide6.xml"/><Relationship Id="rId55" Type="http://schemas.openxmlformats.org/officeDocument/2006/relationships/font" Target="fonts/Corbel-boldItalic.fntdata"/><Relationship Id="rId10" Type="http://schemas.openxmlformats.org/officeDocument/2006/relationships/slide" Target="slides/slide5.xml"/><Relationship Id="rId54" Type="http://schemas.openxmlformats.org/officeDocument/2006/relationships/font" Target="fonts/Corbel-italic.fntdata"/><Relationship Id="rId13" Type="http://schemas.openxmlformats.org/officeDocument/2006/relationships/slide" Target="slides/slide8.xml"/><Relationship Id="rId57" Type="http://schemas.openxmlformats.org/officeDocument/2006/relationships/font" Target="fonts/OldStandardTT-bold.fntdata"/><Relationship Id="rId12" Type="http://schemas.openxmlformats.org/officeDocument/2006/relationships/slide" Target="slides/slide7.xml"/><Relationship Id="rId56" Type="http://schemas.openxmlformats.org/officeDocument/2006/relationships/font" Target="fonts/OldStandardTT-regular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58" Type="http://schemas.openxmlformats.org/officeDocument/2006/relationships/font" Target="fonts/OldStandardTT-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vas3k.ru/blog/machine_learning/" TargetMode="Externa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cognifit.com/ru/science/didyou-know/neurons" TargetMode="Externa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vas3k.ru/blog/machine_learning/" TargetMode="Externa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641e3a682f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" name="Google Shape;63;g641e3a682f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654f03d721_0_2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654f03d721_0_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654f03d721_0_2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654f03d721_0_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654f03d721_0_3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654f03d721_0_3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641e3a682f_1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641e3a682f_1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654f03d721_0_2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654f03d721_0_2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***Картинки из публичного датасета, авторским правом не защищены***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Искусственные нейронные сети были известны достаточно давно, но в компьютерном зрении были впервые успешно применены для задачи распознавания рукописных цифр в 1998 году Яном ЛеКуном. Постановка его задачи была такой. На вход компьютеру подавались чёрно-белые изображения цифр размера 8x8. Требовалось определить, что за цифра изображена на картинке. В распоряжении исследователя имелась обучающая выборка — набор размеченных примеров изображений, то есть изображений, для которых известны ответы. Требовалось построить алгоритм, который научился бы определять, к какому из десяти классов относится данное изображение.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Если рассуждать в терминах машинного обучения, то речь идёт о задаче классификации. Давайте вместе вспомним, что это такое.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654f03d721_0_3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654f03d721_0_3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***картинка: </a:t>
            </a:r>
            <a:r>
              <a:rPr lang="ru" sz="1400" u="sng">
                <a:solidFill>
                  <a:srgbClr val="AF4345"/>
                </a:solidFill>
                <a:latin typeface="Old Standard TT"/>
                <a:ea typeface="Old Standard TT"/>
                <a:cs typeface="Old Standard TT"/>
                <a:sym typeface="Old Standard TT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vas3k.ru</a:t>
            </a:r>
            <a:r>
              <a:rPr lang="ru">
                <a:solidFill>
                  <a:schemeClr val="dk1"/>
                </a:solidFill>
              </a:rPr>
              <a:t>***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Перед вами пример простейшей нейронной сети — многослойного перцептрона. Мы решаем задачу классификации рукописных символов на десять классов. Признаками каждого изображения является таблица 8x8 с числовыми значениями яркости пикселей — всего 64 целых числа в промежутке от 0 до 255.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Наша замечательная сетка будет состоять из четырёх слоёв: входного слоя, нейроны которого получают на вход признаки картинки (всего 64 нейрона), двух скрытых слоёв, в каждом из которых по 100 нейронов, и выходного слоя, нейроны которого соответствуют классам от 0 до 9. Все нейроны соседних слоёв будут связаны рёбрами.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Входные нейроны передают по исходящим из них рёбрам свой входной сигнал. Каждый нейрон скрытых слоёв устроен ровно так, как мы описывали раньше. Ну а в каждом из выходных нейронов собирается некоторый сигнал с предыдущего слоя. Наша нейронная сеть относит объект к тому классу, у которого соответствующий нейрон будет иметь наибольшую величину сигнала.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Часто для прикладных задач бывает нужно не просто угадать класс объекта, но и вычислить вероятность, с которой объект попадает в тот или иной класс. Поэтому часто к нейронной сети для задачи классификации добавляют ещё один слой, который преобразует числовые выходы сети в вероятности попадания в классы.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6596522ff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6596522ff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654f03d721_0_3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654f03d721_0_3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6578a2f678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6578a2f678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6578a2f678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6578a2f678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641e3a682f_1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641e3a682f_1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6578a2f678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6578a2f678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641e3a682f_1_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641e3a682f_1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654f5feb89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654f5feb89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654f5feb89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654f5feb89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654f5feb89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654f5feb89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6578a2f678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6578a2f678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6596522ffc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6596522ffc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654f5feb89_0_2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654f5feb89_0_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654f5feb89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654f5feb89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654f5feb89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654f5feb89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641e3a682f_1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641e3a682f_1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654f5feb89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654f5feb89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654f5feb89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654f5feb89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654f5feb89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654f5feb89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654f5feb89_0_2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654f5feb89_0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655079ca2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655079ca2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654f5feb89_0_2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654f5feb89_0_2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654f5feb89_0_2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654f5feb89_0_2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654f5feb89_0_2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654f5feb89_0_2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641e3a682f_1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641e3a682f_1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641e3a682f_1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641e3a682f_1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641e3a682f_1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641e3a682f_1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654f03d721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654f03d721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u="sng">
                <a:solidFill>
                  <a:schemeClr val="hlink"/>
                </a:solidFill>
                <a:hlinkClick r:id="rId2"/>
              </a:rPr>
              <a:t>https://www.cognifit.com/ru/science/didyou-know/neurons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654f03d721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654f03d721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***картинка: </a:t>
            </a:r>
            <a:r>
              <a:rPr lang="ru" sz="1400" u="sng">
                <a:solidFill>
                  <a:srgbClr val="AF4345"/>
                </a:solidFill>
                <a:latin typeface="Old Standard TT"/>
                <a:ea typeface="Old Standard TT"/>
                <a:cs typeface="Old Standard TT"/>
                <a:sym typeface="Old Standard TT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vas3k.ru</a:t>
            </a:r>
            <a:r>
              <a:rPr lang="ru">
                <a:solidFill>
                  <a:schemeClr val="dk1"/>
                </a:solidFill>
              </a:rPr>
              <a:t>***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Будем описывать информацию внутри искусственной нейронной сети числами. В нейронах будут скапливаться числа, соответствующие количеству нейротрансмиттера в данном нейроне. Каждый нейрон нашей искусственной нейронной сети будет иметь несколько рёбер-входов от других нейронов. Рёбра нейрона будут взвешенными: каждое ребро имеет разную “проводимость химического сигнала”. Чтобы вычислить значение внутри нейрона, необходимо просуммировать с указанными весами выходные значения входных нейронов. Например, в данном случае нейрон имеет три входа с проводимостью одна вторая, один и одна десятая. Эти числа являются параметрами нейрона. Также у нейрона есть ещё один параметр — пороговое значение пробоя. При превышении этого порогового значения нейрон пробивает и сигнал переходит по выходному ребру к другим нейронам. В данном случае порог пробоя равен 10.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Далее, пусть сигналы входных нейронов равны соответственно 10, 7, 3 (как на картинке) Чтобы получить накопленное значение, мы вычисляем 10 * (одну вторую) плюс 7 на один плюс три на одну десятую. Выходит двенадцать целых три десятых. Это число превосходит 10, поэтому нейрон пробивается и информация уходит к другим нейронам.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Так будет выглядеть любой нейрон нашей нейронной сети. Давайте теперь посмотрим на нейронную сеть целиком. 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654f03d721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654f03d721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654f03d721_0_2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654f03d721_0_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Название лекции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82352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13" name="Google Shape;13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523482" y="-105700"/>
            <a:ext cx="2097050" cy="1742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1 колонка текста">
  <p:cSld name="ONE_COLUMN_TEX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7" name="Google Shape;47;p11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8" name="Google Shape;48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Основная идея, вывод">
  <p:cSld name="MAIN_POINT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2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51" name="Google Shape;5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одпись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3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EB00"/>
              </a:buClr>
              <a:buSzPts val="1800"/>
              <a:buNone/>
              <a:defRPr>
                <a:solidFill>
                  <a:srgbClr val="FFEB00"/>
                </a:solidFill>
              </a:defRPr>
            </a:lvl1pPr>
          </a:lstStyle>
          <a:p/>
        </p:txBody>
      </p:sp>
      <p:sp>
        <p:nvSpPr>
          <p:cNvPr id="54" name="Google Shape;54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Большое число">
  <p:cSld name="BIG_NUMBER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7" name="Google Shape;57;p1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устой слайд" type="blank">
  <p:cSld name="BLANK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Новый заголовок">
  <p:cSld name="TITLE_1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" name="Google Shape;16;p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лайд для формул/иллюстраций">
  <p:cSld name="CUSTOM_1">
    <p:bg>
      <p:bgPr>
        <a:noFill/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Old Standard TT"/>
              <a:buChar char="●"/>
              <a:defRPr i="0" sz="18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○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■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●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○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■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●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○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Old Standard TT"/>
              <a:buChar char="■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лайд для формул и иллюстрации (пополам)">
  <p:cSld name="CUSTOM_1_1">
    <p:bg>
      <p:bgPr>
        <a:noFill/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037625"/>
            <a:ext cx="4264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Old Standard TT"/>
              <a:buChar char="●"/>
              <a:defRPr i="0" sz="18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○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■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●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○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■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●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○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Old Standard TT"/>
              <a:buChar char="■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екции с названием и описанием">
  <p:cSld name="SECTION_TITLE_AND_DESCRIPTION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26;p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7" name="Google Shape;27;p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8" name="Google Shape;28;p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Montserrat"/>
              <a:buChar char="●"/>
              <a:defRPr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○"/>
              <a:defRPr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■"/>
              <a:defRPr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●"/>
              <a:defRPr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○"/>
              <a:defRPr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■"/>
              <a:defRPr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●"/>
              <a:defRPr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○"/>
              <a:defRPr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Font typeface="Montserrat"/>
              <a:buChar char="■"/>
              <a:defRPr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9" name="Google Shape;29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новой секции" type="secHead">
  <p:cSld name="SECTION_HEADER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Название и содержание" type="tx">
  <p:cSld name="TITLE_AND_BODY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5" name="Google Shape;35;p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6" name="Google Shape;36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Название и 2 колонки" type="twoColTx">
  <p:cSld name="TITLE_AND_TWO_COLUMNS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9" name="Google Shape;39;p9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Montserrat"/>
              <a:buChar char="●"/>
              <a:defRPr sz="1200">
                <a:latin typeface="Montserrat"/>
                <a:ea typeface="Montserrat"/>
                <a:cs typeface="Montserrat"/>
                <a:sym typeface="Montserrat"/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Montserrat"/>
              <a:buChar char="●"/>
              <a:defRPr sz="1200">
                <a:latin typeface="Montserrat"/>
                <a:ea typeface="Montserrat"/>
                <a:cs typeface="Montserrat"/>
                <a:sym typeface="Montserrat"/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Montserrat"/>
              <a:buChar char="●"/>
              <a:defRPr sz="1200">
                <a:latin typeface="Montserrat"/>
                <a:ea typeface="Montserrat"/>
                <a:cs typeface="Montserrat"/>
                <a:sym typeface="Montserrat"/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Montserrat"/>
              <a:buChar char="●"/>
              <a:defRPr sz="1200">
                <a:latin typeface="Montserrat"/>
                <a:ea typeface="Montserrat"/>
                <a:cs typeface="Montserrat"/>
                <a:sym typeface="Montserrat"/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41" name="Google Shape;41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олько заголовок" type="titleOnly">
  <p:cSld name="TITLE_ONLY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4" name="Google Shape;4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EB00"/>
              </a:buClr>
              <a:buSzPts val="2800"/>
              <a:buFont typeface="Montserrat"/>
              <a:buNone/>
              <a:defRPr b="1" i="0" sz="2800" u="none" cap="none" strike="noStrike">
                <a:solidFill>
                  <a:srgbClr val="FFEB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Char char="●"/>
              <a:defRPr i="0" sz="1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○"/>
              <a:defRPr i="0" sz="1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■"/>
              <a:defRPr i="0" sz="1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●"/>
              <a:defRPr i="0" sz="1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○"/>
              <a:defRPr i="0" sz="1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■"/>
              <a:defRPr i="0" sz="1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●"/>
              <a:defRPr i="0" sz="1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○"/>
              <a:defRPr i="0" sz="1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Montserrat"/>
              <a:buChar char="■"/>
              <a:defRPr i="0" sz="1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Relationship Id="rId4" Type="http://schemas.openxmlformats.org/officeDocument/2006/relationships/image" Target="../media/image3.png"/><Relationship Id="rId5" Type="http://schemas.openxmlformats.org/officeDocument/2006/relationships/image" Target="../media/image1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Relationship Id="rId4" Type="http://schemas.openxmlformats.org/officeDocument/2006/relationships/image" Target="../media/image18.png"/><Relationship Id="rId5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2.png"/><Relationship Id="rId4" Type="http://schemas.openxmlformats.org/officeDocument/2006/relationships/image" Target="../media/image20.png"/><Relationship Id="rId5" Type="http://schemas.openxmlformats.org/officeDocument/2006/relationships/image" Target="../media/image2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5.png"/><Relationship Id="rId4" Type="http://schemas.openxmlformats.org/officeDocument/2006/relationships/image" Target="../media/image2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5.png"/><Relationship Id="rId4" Type="http://schemas.openxmlformats.org/officeDocument/2006/relationships/image" Target="../media/image19.png"/><Relationship Id="rId5" Type="http://schemas.openxmlformats.org/officeDocument/2006/relationships/image" Target="../media/image2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6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0.png"/><Relationship Id="rId4" Type="http://schemas.openxmlformats.org/officeDocument/2006/relationships/image" Target="../media/image26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/Relationships>
</file>

<file path=ppt/slides/_rels/slide24.xml.rels><?xml version="1.0" encoding="UTF-8" standalone="yes"?><Relationships xmlns="http://schemas.openxmlformats.org/package/2006/relationships"><Relationship Id="rId10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1.png"/><Relationship Id="rId4" Type="http://schemas.openxmlformats.org/officeDocument/2006/relationships/image" Target="../media/image39.png"/><Relationship Id="rId9" Type="http://schemas.openxmlformats.org/officeDocument/2006/relationships/image" Target="../media/image41.png"/><Relationship Id="rId5" Type="http://schemas.openxmlformats.org/officeDocument/2006/relationships/image" Target="../media/image30.png"/><Relationship Id="rId6" Type="http://schemas.openxmlformats.org/officeDocument/2006/relationships/image" Target="../media/image26.png"/><Relationship Id="rId7" Type="http://schemas.openxmlformats.org/officeDocument/2006/relationships/image" Target="../media/image23.png"/><Relationship Id="rId8" Type="http://schemas.openxmlformats.org/officeDocument/2006/relationships/image" Target="../media/image36.png"/></Relationships>
</file>

<file path=ppt/slides/_rels/slide25.xml.rels><?xml version="1.0" encoding="UTF-8" standalone="yes"?><Relationships xmlns="http://schemas.openxmlformats.org/package/2006/relationships"><Relationship Id="rId11" Type="http://schemas.openxmlformats.org/officeDocument/2006/relationships/image" Target="../media/image24.png"/><Relationship Id="rId10" Type="http://schemas.openxmlformats.org/officeDocument/2006/relationships/image" Target="../media/image41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1.png"/><Relationship Id="rId4" Type="http://schemas.openxmlformats.org/officeDocument/2006/relationships/image" Target="../media/image39.png"/><Relationship Id="rId9" Type="http://schemas.openxmlformats.org/officeDocument/2006/relationships/image" Target="../media/image36.png"/><Relationship Id="rId5" Type="http://schemas.openxmlformats.org/officeDocument/2006/relationships/image" Target="../media/image30.png"/><Relationship Id="rId6" Type="http://schemas.openxmlformats.org/officeDocument/2006/relationships/image" Target="../media/image26.png"/><Relationship Id="rId7" Type="http://schemas.openxmlformats.org/officeDocument/2006/relationships/image" Target="../media/image23.png"/><Relationship Id="rId8" Type="http://schemas.openxmlformats.org/officeDocument/2006/relationships/image" Target="../media/image3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4.png"/><Relationship Id="rId4" Type="http://schemas.openxmlformats.org/officeDocument/2006/relationships/image" Target="../media/image40.png"/><Relationship Id="rId5" Type="http://schemas.openxmlformats.org/officeDocument/2006/relationships/image" Target="../media/image33.png"/><Relationship Id="rId6" Type="http://schemas.openxmlformats.org/officeDocument/2006/relationships/image" Target="../media/image4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2.png"/><Relationship Id="rId4" Type="http://schemas.openxmlformats.org/officeDocument/2006/relationships/image" Target="../media/image46.png"/><Relationship Id="rId9" Type="http://schemas.openxmlformats.org/officeDocument/2006/relationships/image" Target="../media/image50.png"/><Relationship Id="rId5" Type="http://schemas.openxmlformats.org/officeDocument/2006/relationships/image" Target="../media/image45.png"/><Relationship Id="rId6" Type="http://schemas.openxmlformats.org/officeDocument/2006/relationships/image" Target="../media/image49.png"/><Relationship Id="rId7" Type="http://schemas.openxmlformats.org/officeDocument/2006/relationships/image" Target="../media/image47.png"/><Relationship Id="rId8" Type="http://schemas.openxmlformats.org/officeDocument/2006/relationships/image" Target="../media/image5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8.png"/><Relationship Id="rId4" Type="http://schemas.openxmlformats.org/officeDocument/2006/relationships/image" Target="../media/image52.png"/><Relationship Id="rId5" Type="http://schemas.openxmlformats.org/officeDocument/2006/relationships/image" Target="../media/image43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5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4.png"/><Relationship Id="rId4" Type="http://schemas.openxmlformats.org/officeDocument/2006/relationships/image" Target="../media/image57.png"/><Relationship Id="rId5" Type="http://schemas.openxmlformats.org/officeDocument/2006/relationships/image" Target="../media/image58.png"/><Relationship Id="rId6" Type="http://schemas.openxmlformats.org/officeDocument/2006/relationships/image" Target="../media/image53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54.png"/><Relationship Id="rId4" Type="http://schemas.openxmlformats.org/officeDocument/2006/relationships/image" Target="../media/image57.png"/><Relationship Id="rId5" Type="http://schemas.openxmlformats.org/officeDocument/2006/relationships/image" Target="../media/image58.png"/><Relationship Id="rId6" Type="http://schemas.openxmlformats.org/officeDocument/2006/relationships/image" Target="../media/image53.png"/><Relationship Id="rId7" Type="http://schemas.openxmlformats.org/officeDocument/2006/relationships/image" Target="../media/image56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8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0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Relationship Id="rId4" Type="http://schemas.openxmlformats.org/officeDocument/2006/relationships/image" Target="../media/image14.png"/><Relationship Id="rId9" Type="http://schemas.openxmlformats.org/officeDocument/2006/relationships/image" Target="../media/image6.png"/><Relationship Id="rId5" Type="http://schemas.openxmlformats.org/officeDocument/2006/relationships/image" Target="../media/image10.png"/><Relationship Id="rId6" Type="http://schemas.openxmlformats.org/officeDocument/2006/relationships/image" Target="../media/image3.png"/><Relationship Id="rId7" Type="http://schemas.openxmlformats.org/officeDocument/2006/relationships/image" Target="../media/image2.png"/><Relationship Id="rId8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6"/>
          <p:cNvSpPr txBox="1"/>
          <p:nvPr>
            <p:ph type="ctrTitle"/>
          </p:nvPr>
        </p:nvSpPr>
        <p:spPr>
          <a:xfrm>
            <a:off x="311708" y="55232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b="1" lang="ru">
                <a:solidFill>
                  <a:srgbClr val="FFEB00"/>
                </a:solidFill>
                <a:latin typeface="Montserrat"/>
                <a:ea typeface="Montserrat"/>
                <a:cs typeface="Montserrat"/>
                <a:sym typeface="Montserrat"/>
              </a:rPr>
              <a:t>Лекция </a:t>
            </a:r>
            <a:r>
              <a:rPr lang="ru"/>
              <a:t>7</a:t>
            </a:r>
            <a:endParaRPr b="1">
              <a:solidFill>
                <a:srgbClr val="FFEB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6" name="Google Shape;66;p16"/>
          <p:cNvSpPr txBox="1"/>
          <p:nvPr>
            <p:ph idx="1" type="subTitle"/>
          </p:nvPr>
        </p:nvSpPr>
        <p:spPr>
          <a:xfrm>
            <a:off x="311700" y="26049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ru">
                <a:solidFill>
                  <a:srgbClr val="F3F3F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Введение в нейронные сети</a:t>
            </a:r>
            <a:endParaRPr>
              <a:solidFill>
                <a:srgbClr val="F3F3F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5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Линейные алгоритмы</a:t>
            </a:r>
            <a:endParaRPr/>
          </a:p>
        </p:txBody>
      </p:sp>
      <p:pic>
        <p:nvPicPr>
          <p:cNvPr id="138" name="Google Shape;138;p25"/>
          <p:cNvPicPr preferRelativeResize="0"/>
          <p:nvPr/>
        </p:nvPicPr>
        <p:blipFill rotWithShape="1">
          <a:blip r:embed="rId3">
            <a:alphaModFix/>
          </a:blip>
          <a:srcRect b="1603" l="0" r="51145" t="0"/>
          <a:stretch/>
        </p:blipFill>
        <p:spPr>
          <a:xfrm>
            <a:off x="1231757" y="1189481"/>
            <a:ext cx="1697218" cy="18122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5"/>
          <p:cNvPicPr preferRelativeResize="0"/>
          <p:nvPr/>
        </p:nvPicPr>
        <p:blipFill rotWithShape="1">
          <a:blip r:embed="rId3">
            <a:alphaModFix/>
          </a:blip>
          <a:srcRect b="1263" l="51148" r="0" t="0"/>
          <a:stretch/>
        </p:blipFill>
        <p:spPr>
          <a:xfrm>
            <a:off x="1231746" y="3170806"/>
            <a:ext cx="1697218" cy="1818594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5"/>
          <p:cNvSpPr/>
          <p:nvPr/>
        </p:nvSpPr>
        <p:spPr>
          <a:xfrm>
            <a:off x="3541050" y="1957013"/>
            <a:ext cx="719100" cy="277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25"/>
          <p:cNvSpPr/>
          <p:nvPr/>
        </p:nvSpPr>
        <p:spPr>
          <a:xfrm>
            <a:off x="3541050" y="3941488"/>
            <a:ext cx="719100" cy="277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2" name="Google Shape;142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59500" y="1390500"/>
            <a:ext cx="2502200" cy="171280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5"/>
          <p:cNvSpPr txBox="1"/>
          <p:nvPr/>
        </p:nvSpPr>
        <p:spPr>
          <a:xfrm>
            <a:off x="3043362" y="1536080"/>
            <a:ext cx="17145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y(x) =</a:t>
            </a:r>
            <a:r>
              <a:rPr lang="ru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sign(</a:t>
            </a:r>
            <a:r>
              <a:rPr i="1" lang="ru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&lt;w, x&gt;</a:t>
            </a:r>
            <a:r>
              <a:rPr lang="ru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i="1" sz="1800">
              <a:solidFill>
                <a:srgbClr val="000000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44" name="Google Shape;144;p25"/>
          <p:cNvSpPr txBox="1"/>
          <p:nvPr/>
        </p:nvSpPr>
        <p:spPr>
          <a:xfrm>
            <a:off x="3160050" y="3502475"/>
            <a:ext cx="1481100" cy="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i="1" lang="ru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y(x) = &lt;w, x&gt;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6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Линейные алгоритмы</a:t>
            </a:r>
            <a:endParaRPr/>
          </a:p>
        </p:txBody>
      </p:sp>
      <p:sp>
        <p:nvSpPr>
          <p:cNvPr id="150" name="Google Shape;150;p26"/>
          <p:cNvSpPr txBox="1"/>
          <p:nvPr/>
        </p:nvSpPr>
        <p:spPr>
          <a:xfrm>
            <a:off x="3043362" y="1536080"/>
            <a:ext cx="17145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y(x) =</a:t>
            </a:r>
            <a:r>
              <a:rPr lang="ru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sign(</a:t>
            </a:r>
            <a:r>
              <a:rPr i="1" lang="ru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&lt;w, x&gt;</a:t>
            </a:r>
            <a:r>
              <a:rPr lang="ru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i="1" sz="1800">
              <a:solidFill>
                <a:srgbClr val="000000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id="151" name="Google Shape;151;p26"/>
          <p:cNvPicPr preferRelativeResize="0"/>
          <p:nvPr/>
        </p:nvPicPr>
        <p:blipFill rotWithShape="1">
          <a:blip r:embed="rId3">
            <a:alphaModFix/>
          </a:blip>
          <a:srcRect b="1603" l="0" r="51145" t="0"/>
          <a:stretch/>
        </p:blipFill>
        <p:spPr>
          <a:xfrm>
            <a:off x="1231757" y="1189481"/>
            <a:ext cx="1697218" cy="18122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6"/>
          <p:cNvPicPr preferRelativeResize="0"/>
          <p:nvPr/>
        </p:nvPicPr>
        <p:blipFill rotWithShape="1">
          <a:blip r:embed="rId3">
            <a:alphaModFix/>
          </a:blip>
          <a:srcRect b="1263" l="51148" r="0" t="0"/>
          <a:stretch/>
        </p:blipFill>
        <p:spPr>
          <a:xfrm>
            <a:off x="1231746" y="3170806"/>
            <a:ext cx="1697218" cy="1818594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6"/>
          <p:cNvSpPr txBox="1"/>
          <p:nvPr/>
        </p:nvSpPr>
        <p:spPr>
          <a:xfrm>
            <a:off x="3160050" y="3502475"/>
            <a:ext cx="1481100" cy="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i="1" lang="ru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y(x) = &lt;w, x&gt;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4" name="Google Shape;154;p26"/>
          <p:cNvSpPr/>
          <p:nvPr/>
        </p:nvSpPr>
        <p:spPr>
          <a:xfrm>
            <a:off x="3541050" y="1957013"/>
            <a:ext cx="719100" cy="277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26"/>
          <p:cNvSpPr/>
          <p:nvPr/>
        </p:nvSpPr>
        <p:spPr>
          <a:xfrm>
            <a:off x="3541050" y="3941488"/>
            <a:ext cx="719100" cy="277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6" name="Google Shape;156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59500" y="1390500"/>
            <a:ext cx="2502200" cy="171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93950" y="3339659"/>
            <a:ext cx="2567750" cy="16497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7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Как изобразить логистическую регрессию?</a:t>
            </a:r>
            <a:endParaRPr/>
          </a:p>
        </p:txBody>
      </p:sp>
      <p:pic>
        <p:nvPicPr>
          <p:cNvPr id="163" name="Google Shape;16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5525" y="1180112"/>
            <a:ext cx="3062375" cy="209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67785" y="3452925"/>
            <a:ext cx="2477900" cy="43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7"/>
          <p:cNvPicPr preferRelativeResize="0"/>
          <p:nvPr/>
        </p:nvPicPr>
        <p:blipFill rotWithShape="1">
          <a:blip r:embed="rId5">
            <a:alphaModFix/>
          </a:blip>
          <a:srcRect b="23864" l="23654" r="21550" t="24647"/>
          <a:stretch/>
        </p:blipFill>
        <p:spPr>
          <a:xfrm>
            <a:off x="4417903" y="1129963"/>
            <a:ext cx="4048625" cy="197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90625" y="2027925"/>
            <a:ext cx="449400" cy="435150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7"/>
          <p:cNvSpPr txBox="1"/>
          <p:nvPr/>
        </p:nvSpPr>
        <p:spPr>
          <a:xfrm>
            <a:off x="2907000" y="4358375"/>
            <a:ext cx="3330000" cy="4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Montserrat"/>
                <a:ea typeface="Montserrat"/>
                <a:cs typeface="Montserrat"/>
                <a:sym typeface="Montserrat"/>
              </a:rPr>
              <a:t>Как обучать?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8"/>
          <p:cNvSpPr txBox="1"/>
          <p:nvPr>
            <p:ph type="title"/>
          </p:nvPr>
        </p:nvSpPr>
        <p:spPr>
          <a:xfrm>
            <a:off x="380625" y="403775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Полносвязная нейронная сеть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9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Задача распознавания рукописных цифр</a:t>
            </a:r>
            <a:endParaRPr/>
          </a:p>
        </p:txBody>
      </p:sp>
      <p:sp>
        <p:nvSpPr>
          <p:cNvPr id="178" name="Google Shape;178;p29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ru"/>
              <a:t>Дано: чёрно-белое изображение 8x8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ru"/>
              <a:t>Определить: какая из цифр нарисована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ru"/>
              <a:t>Имеется: обучающая выборка размеченных изображений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9" name="Google Shape;17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9163" y="2630700"/>
            <a:ext cx="2333625" cy="236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05188" y="2630700"/>
            <a:ext cx="2333625" cy="236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91213" y="2630700"/>
            <a:ext cx="2333625" cy="236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0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Calibri"/>
              <a:buNone/>
            </a:pPr>
            <a:r>
              <a:rPr lang="ru"/>
              <a:t>Многослойный перцептрон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30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Многослойный перцептрон — простейшая архитектура нейронной сети, каждый слой нейронов связан со всем нейронами с предыдущего слоя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Десять выходных нейронов соответствуют классам изображений</a:t>
            </a:r>
            <a:endParaRPr/>
          </a:p>
        </p:txBody>
      </p:sp>
      <p:pic>
        <p:nvPicPr>
          <p:cNvPr id="188" name="Google Shape;188;p30"/>
          <p:cNvPicPr preferRelativeResize="0"/>
          <p:nvPr/>
        </p:nvPicPr>
        <p:blipFill rotWithShape="1">
          <a:blip r:embed="rId3">
            <a:alphaModFix/>
          </a:blip>
          <a:srcRect b="3752" l="0" r="0" t="4487"/>
          <a:stretch/>
        </p:blipFill>
        <p:spPr>
          <a:xfrm>
            <a:off x="2532212" y="2571750"/>
            <a:ext cx="4079565" cy="2523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1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Calibri"/>
              <a:buNone/>
            </a:pPr>
            <a:r>
              <a:rPr lang="ru">
                <a:solidFill>
                  <a:schemeClr val="dk1"/>
                </a:solidFill>
              </a:rPr>
              <a:t>Многослойный перцептрон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4" name="Google Shape;194;p31"/>
          <p:cNvPicPr preferRelativeResize="0"/>
          <p:nvPr/>
        </p:nvPicPr>
        <p:blipFill rotWithShape="1">
          <a:blip r:embed="rId3">
            <a:alphaModFix/>
          </a:blip>
          <a:srcRect b="3752" l="0" r="0" t="4487"/>
          <a:stretch/>
        </p:blipFill>
        <p:spPr>
          <a:xfrm>
            <a:off x="1370502" y="902900"/>
            <a:ext cx="5638874" cy="3488525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31"/>
          <p:cNvSpPr/>
          <p:nvPr/>
        </p:nvSpPr>
        <p:spPr>
          <a:xfrm>
            <a:off x="4071575" y="3959125"/>
            <a:ext cx="3293400" cy="432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6" name="Google Shape;196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20169" y="4391425"/>
            <a:ext cx="2391880" cy="572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7" name="Google Shape;197;p31"/>
          <p:cNvCxnSpPr>
            <a:stCxn id="196" idx="0"/>
          </p:cNvCxnSpPr>
          <p:nvPr/>
        </p:nvCxnSpPr>
        <p:spPr>
          <a:xfrm rot="10800000">
            <a:off x="3898709" y="3976525"/>
            <a:ext cx="17400" cy="414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2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Последний слой в задаче классификации</a:t>
            </a:r>
            <a:endParaRPr/>
          </a:p>
        </p:txBody>
      </p:sp>
      <p:sp>
        <p:nvSpPr>
          <p:cNvPr id="203" name="Google Shape;203;p32"/>
          <p:cNvSpPr txBox="1"/>
          <p:nvPr>
            <p:ph idx="1" type="body"/>
          </p:nvPr>
        </p:nvSpPr>
        <p:spPr>
          <a:xfrm>
            <a:off x="311700" y="1037625"/>
            <a:ext cx="8520600" cy="17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Решаем задачу классификации на 10 классов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Предпоследний слой содержит 10 линейных нейронов — меры принадлежности объекта каждому классу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Пусть                          — выходы предпоследнего слоя </a:t>
            </a:r>
            <a:endParaRPr/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ru"/>
            </a:b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4" name="Google Shape;20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5950" y="2156050"/>
            <a:ext cx="1467775" cy="17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3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Последний слой в задаче классификации</a:t>
            </a:r>
            <a:endParaRPr/>
          </a:p>
        </p:txBody>
      </p:sp>
      <p:sp>
        <p:nvSpPr>
          <p:cNvPr id="210" name="Google Shape;210;p33"/>
          <p:cNvSpPr txBox="1"/>
          <p:nvPr>
            <p:ph idx="1" type="body"/>
          </p:nvPr>
        </p:nvSpPr>
        <p:spPr>
          <a:xfrm>
            <a:off x="311700" y="1037625"/>
            <a:ext cx="8520600" cy="17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Решаем задачу классификации на 10 классов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Предпоследний слой содержит 10 линейных нейронов — меры принадлежности объекта каждому классу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Пусть                          — выходы предпоследнего слоя 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На последнем слое применяется softmax-преобразование:</a:t>
            </a:r>
            <a:br>
              <a:rPr lang="ru"/>
            </a:b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1" name="Google Shape;21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05237" y="2960950"/>
            <a:ext cx="1733550" cy="20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5950" y="2156050"/>
            <a:ext cx="1467775" cy="17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4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Последний слой в задаче классификации</a:t>
            </a:r>
            <a:endParaRPr/>
          </a:p>
        </p:txBody>
      </p:sp>
      <p:sp>
        <p:nvSpPr>
          <p:cNvPr id="218" name="Google Shape;218;p34"/>
          <p:cNvSpPr txBox="1"/>
          <p:nvPr>
            <p:ph idx="1" type="body"/>
          </p:nvPr>
        </p:nvSpPr>
        <p:spPr>
          <a:xfrm>
            <a:off x="311700" y="1037625"/>
            <a:ext cx="8520600" cy="17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Решаем задачу классификации на 10 классов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Предпоследний слой содержит 10 линейных нейронов — меры принадлежности объекта каждому классу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Пусть                          — выходы предпоследнего слоя 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На последнем слое применяется softmax-преобразование:</a:t>
            </a:r>
            <a:br>
              <a:rPr lang="ru"/>
            </a:b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9" name="Google Shape;21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05237" y="2960950"/>
            <a:ext cx="1733550" cy="20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5950" y="2156050"/>
            <a:ext cx="1467775" cy="177425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34"/>
          <p:cNvSpPr/>
          <p:nvPr/>
        </p:nvSpPr>
        <p:spPr>
          <a:xfrm>
            <a:off x="4430125" y="3346550"/>
            <a:ext cx="283800" cy="2709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2" name="Google Shape;222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81425" y="3721263"/>
            <a:ext cx="1981200" cy="285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План лекции</a:t>
            </a:r>
            <a:endParaRPr/>
          </a:p>
        </p:txBody>
      </p:sp>
      <p:sp>
        <p:nvSpPr>
          <p:cNvPr id="72" name="Google Shape;72;p17"/>
          <p:cNvSpPr txBox="1"/>
          <p:nvPr>
            <p:ph idx="2" type="body"/>
          </p:nvPr>
        </p:nvSpPr>
        <p:spPr>
          <a:xfrm>
            <a:off x="4815825" y="724200"/>
            <a:ext cx="40452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Немного истории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Модель нейрона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Полносвязная нейронная сеть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Обучение нейронных сетей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ru"/>
              <a:t>Стохастический градиентный спуск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ru"/>
              <a:t>Алгоритм Back-Propagation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Фреймворки Deep Learning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5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Последний слой в задаче классификации</a:t>
            </a:r>
            <a:endParaRPr/>
          </a:p>
        </p:txBody>
      </p:sp>
      <p:sp>
        <p:nvSpPr>
          <p:cNvPr id="228" name="Google Shape;228;p35"/>
          <p:cNvSpPr txBox="1"/>
          <p:nvPr>
            <p:ph idx="1" type="body"/>
          </p:nvPr>
        </p:nvSpPr>
        <p:spPr>
          <a:xfrm>
            <a:off x="311700" y="1037625"/>
            <a:ext cx="8520600" cy="17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Решаем задачу классификации на 10 классов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Предпоследний слой содержит 10 линейных нейронов — меры принадлежности объекта каждому классу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Пусть                          — выходы предпоследнего слоя 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На последнем слое применяется softmax-преобразование:</a:t>
            </a:r>
            <a:br>
              <a:rPr lang="ru"/>
            </a:b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9" name="Google Shape;22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05237" y="2960950"/>
            <a:ext cx="1733550" cy="20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5950" y="2156050"/>
            <a:ext cx="1467775" cy="177425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35"/>
          <p:cNvSpPr/>
          <p:nvPr/>
        </p:nvSpPr>
        <p:spPr>
          <a:xfrm>
            <a:off x="4430125" y="3346550"/>
            <a:ext cx="283800" cy="2709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35"/>
          <p:cNvSpPr/>
          <p:nvPr/>
        </p:nvSpPr>
        <p:spPr>
          <a:xfrm>
            <a:off x="4430125" y="4110813"/>
            <a:ext cx="283800" cy="2709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3" name="Google Shape;233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5499" y="4549588"/>
            <a:ext cx="6448425" cy="40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81425" y="3721263"/>
            <a:ext cx="1981200" cy="285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Обучение нейронных сетей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7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Оптимизация функции потерь</a:t>
            </a:r>
            <a:endParaRPr/>
          </a:p>
        </p:txBody>
      </p:sp>
      <p:sp>
        <p:nvSpPr>
          <p:cNvPr id="245" name="Google Shape;245;p37"/>
          <p:cNvSpPr txBox="1"/>
          <p:nvPr>
            <p:ph idx="1" type="body"/>
          </p:nvPr>
        </p:nvSpPr>
        <p:spPr>
          <a:xfrm>
            <a:off x="311700" y="1037625"/>
            <a:ext cx="8520600" cy="385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Пусть (</a:t>
            </a:r>
            <a:r>
              <a:rPr i="1" lang="ru"/>
              <a:t>x, y</a:t>
            </a:r>
            <a:r>
              <a:rPr lang="ru"/>
              <a:t>) — элемент обучающей выборки,     — параметры нейросети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6" name="Google Shape;24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16087" cy="2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0887" y="152400"/>
            <a:ext cx="16087" cy="2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94077" y="1125500"/>
            <a:ext cx="155199" cy="245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8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Оптимизация функции потерь</a:t>
            </a:r>
            <a:endParaRPr/>
          </a:p>
        </p:txBody>
      </p:sp>
      <p:sp>
        <p:nvSpPr>
          <p:cNvPr id="254" name="Google Shape;254;p38"/>
          <p:cNvSpPr txBox="1"/>
          <p:nvPr>
            <p:ph idx="1" type="body"/>
          </p:nvPr>
        </p:nvSpPr>
        <p:spPr>
          <a:xfrm>
            <a:off x="311700" y="1037625"/>
            <a:ext cx="8520600" cy="385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Пусть (</a:t>
            </a:r>
            <a:r>
              <a:rPr i="1" lang="ru"/>
              <a:t>x, y</a:t>
            </a:r>
            <a:r>
              <a:rPr lang="ru"/>
              <a:t>) — элемент обучающей выборки,     — параметры нейросети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На последнем слое нейронной сети — вероятности классов</a:t>
            </a:r>
            <a:br>
              <a:rPr lang="ru"/>
            </a:br>
            <a:endParaRPr/>
          </a:p>
        </p:txBody>
      </p:sp>
      <p:pic>
        <p:nvPicPr>
          <p:cNvPr id="255" name="Google Shape;25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57550" y="1778400"/>
            <a:ext cx="2628900" cy="3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2400"/>
            <a:ext cx="16087" cy="2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0887" y="152400"/>
            <a:ext cx="16087" cy="2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94077" y="1125500"/>
            <a:ext cx="155199" cy="245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31063" y="2856100"/>
            <a:ext cx="2481875" cy="61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20413" y="3119225"/>
            <a:ext cx="885825" cy="352425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39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Оптимизация функции потерь</a:t>
            </a:r>
            <a:endParaRPr/>
          </a:p>
        </p:txBody>
      </p:sp>
      <p:sp>
        <p:nvSpPr>
          <p:cNvPr id="266" name="Google Shape;266;p39"/>
          <p:cNvSpPr txBox="1"/>
          <p:nvPr>
            <p:ph idx="1" type="body"/>
          </p:nvPr>
        </p:nvSpPr>
        <p:spPr>
          <a:xfrm>
            <a:off x="311700" y="1037625"/>
            <a:ext cx="8520600" cy="385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Пусть (</a:t>
            </a:r>
            <a:r>
              <a:rPr i="1" lang="ru"/>
              <a:t>x, y</a:t>
            </a:r>
            <a:r>
              <a:rPr lang="ru"/>
              <a:t>) — элемент обучающей выборки,     — параметры нейросети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На последнем слое нейронной сети — вероятности классов</a:t>
            </a:r>
            <a:br>
              <a:rPr lang="ru"/>
            </a:br>
            <a:br>
              <a:rPr lang="ru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Как и в случае логистической регрессии, оптимизируем logloss(</a:t>
            </a:r>
            <a:r>
              <a:rPr i="1" lang="ru"/>
              <a:t>y, p</a:t>
            </a:r>
            <a:r>
              <a:rPr lang="ru"/>
              <a:t>):</a:t>
            </a:r>
            <a:br>
              <a:rPr lang="ru"/>
            </a:br>
            <a:br>
              <a:rPr lang="ru"/>
            </a:br>
            <a:br>
              <a:rPr lang="ru"/>
            </a:br>
            <a:endParaRPr/>
          </a:p>
        </p:txBody>
      </p:sp>
      <p:pic>
        <p:nvPicPr>
          <p:cNvPr id="267" name="Google Shape;267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57550" y="1778400"/>
            <a:ext cx="2628900" cy="3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400" y="152400"/>
            <a:ext cx="16087" cy="2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3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20887" y="152400"/>
            <a:ext cx="16087" cy="2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3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074750" y="2708250"/>
            <a:ext cx="876300" cy="51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3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782400" y="3123975"/>
            <a:ext cx="323850" cy="3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3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494077" y="1125500"/>
            <a:ext cx="155199" cy="245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Google Shape;277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31063" y="2856100"/>
            <a:ext cx="2481875" cy="61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20413" y="3119225"/>
            <a:ext cx="885825" cy="352425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40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Оптимизация функции потерь</a:t>
            </a:r>
            <a:endParaRPr/>
          </a:p>
        </p:txBody>
      </p:sp>
      <p:sp>
        <p:nvSpPr>
          <p:cNvPr id="280" name="Google Shape;280;p40"/>
          <p:cNvSpPr txBox="1"/>
          <p:nvPr>
            <p:ph idx="1" type="body"/>
          </p:nvPr>
        </p:nvSpPr>
        <p:spPr>
          <a:xfrm>
            <a:off x="311700" y="1037625"/>
            <a:ext cx="8520600" cy="385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Пусть (</a:t>
            </a:r>
            <a:r>
              <a:rPr i="1" lang="ru"/>
              <a:t>x, y</a:t>
            </a:r>
            <a:r>
              <a:rPr lang="ru"/>
              <a:t>) — элемент обучающей выборки,     — параметры нейросети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На последнем слое нейронной сети — вероятности классов</a:t>
            </a:r>
            <a:br>
              <a:rPr lang="ru"/>
            </a:br>
            <a:br>
              <a:rPr lang="ru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Как и в случае логистической регрессии, оптимизируем logloss(</a:t>
            </a:r>
            <a:r>
              <a:rPr i="1" lang="ru"/>
              <a:t>y, p</a:t>
            </a:r>
            <a:r>
              <a:rPr lang="ru"/>
              <a:t>):</a:t>
            </a:r>
            <a:br>
              <a:rPr lang="ru"/>
            </a:br>
            <a:br>
              <a:rPr lang="ru"/>
            </a:br>
            <a:br>
              <a:rPr lang="ru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Итоговая задача оптимизации:</a:t>
            </a:r>
            <a:br>
              <a:rPr lang="ru"/>
            </a:br>
            <a:endParaRPr/>
          </a:p>
        </p:txBody>
      </p:sp>
      <p:pic>
        <p:nvPicPr>
          <p:cNvPr id="281" name="Google Shape;281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57550" y="1778400"/>
            <a:ext cx="2628900" cy="3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400" y="152400"/>
            <a:ext cx="16087" cy="2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4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20887" y="152400"/>
            <a:ext cx="16087" cy="2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4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451063" y="4114071"/>
            <a:ext cx="4241875" cy="54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4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074750" y="2708250"/>
            <a:ext cx="876300" cy="51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4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782400" y="3123975"/>
            <a:ext cx="323850" cy="3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4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494077" y="1125500"/>
            <a:ext cx="155199" cy="245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1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Оптимизация функции потерь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41"/>
          <p:cNvSpPr txBox="1"/>
          <p:nvPr>
            <p:ph idx="1" type="body"/>
          </p:nvPr>
        </p:nvSpPr>
        <p:spPr>
          <a:xfrm>
            <a:off x="977300" y="1744725"/>
            <a:ext cx="1443300" cy="4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logloss = </a:t>
            </a:r>
            <a:endParaRPr/>
          </a:p>
        </p:txBody>
      </p:sp>
      <p:sp>
        <p:nvSpPr>
          <p:cNvPr id="294" name="Google Shape;294;p41"/>
          <p:cNvSpPr txBox="1"/>
          <p:nvPr/>
        </p:nvSpPr>
        <p:spPr>
          <a:xfrm>
            <a:off x="510025" y="1028700"/>
            <a:ext cx="4979400" cy="5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Old Standard TT"/>
                <a:ea typeface="Old Standard TT"/>
                <a:cs typeface="Old Standard TT"/>
                <a:sym typeface="Old Standard TT"/>
              </a:rPr>
              <a:t>Для бинарной классификации:</a:t>
            </a:r>
            <a:endParaRPr sz="18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295" name="Google Shape;295;p41"/>
          <p:cNvSpPr txBox="1"/>
          <p:nvPr/>
        </p:nvSpPr>
        <p:spPr>
          <a:xfrm>
            <a:off x="510025" y="2609825"/>
            <a:ext cx="4979400" cy="5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Old Standard TT"/>
                <a:ea typeface="Old Standard TT"/>
                <a:cs typeface="Old Standard TT"/>
                <a:sym typeface="Old Standard TT"/>
              </a:rPr>
              <a:t>Для многоклассовой классификации:</a:t>
            </a:r>
            <a:endParaRPr sz="18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id="296" name="Google Shape;296;p41"/>
          <p:cNvPicPr preferRelativeResize="0"/>
          <p:nvPr/>
        </p:nvPicPr>
        <p:blipFill rotWithShape="1">
          <a:blip r:embed="rId3">
            <a:alphaModFix/>
          </a:blip>
          <a:srcRect b="0" l="22336" r="0" t="0"/>
          <a:stretch/>
        </p:blipFill>
        <p:spPr>
          <a:xfrm>
            <a:off x="2135200" y="1609175"/>
            <a:ext cx="3925899" cy="76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90401" y="3427587"/>
            <a:ext cx="2182001" cy="68612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1"/>
          <p:cNvSpPr txBox="1"/>
          <p:nvPr>
            <p:ph idx="1" type="body"/>
          </p:nvPr>
        </p:nvSpPr>
        <p:spPr>
          <a:xfrm>
            <a:off x="977300" y="3463825"/>
            <a:ext cx="1913100" cy="4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cross-entropy = 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2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Оптимизация в общем случае</a:t>
            </a:r>
            <a:endParaRPr/>
          </a:p>
        </p:txBody>
      </p:sp>
      <p:sp>
        <p:nvSpPr>
          <p:cNvPr id="304" name="Google Shape;304;p42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Можно оптимизировать и другие функции потерь. Например, MSE в случае задачи регрессии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3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Стохастический градиентный спуск</a:t>
            </a:r>
            <a:endParaRPr/>
          </a:p>
        </p:txBody>
      </p:sp>
      <p:sp>
        <p:nvSpPr>
          <p:cNvPr id="310" name="Google Shape;310;p43"/>
          <p:cNvSpPr txBox="1"/>
          <p:nvPr>
            <p:ph idx="1" type="body"/>
          </p:nvPr>
        </p:nvSpPr>
        <p:spPr>
          <a:xfrm>
            <a:off x="311700" y="1037625"/>
            <a:ext cx="8520600" cy="120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Выбираем пример из обучающей выборки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Вычисляем производную функции потерь по всем весам нейросети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Обновляем веса в направлении антиградиента</a:t>
            </a:r>
            <a:endParaRPr/>
          </a:p>
        </p:txBody>
      </p:sp>
      <p:pic>
        <p:nvPicPr>
          <p:cNvPr id="311" name="Google Shape;311;p43"/>
          <p:cNvPicPr preferRelativeResize="0"/>
          <p:nvPr/>
        </p:nvPicPr>
        <p:blipFill rotWithShape="1">
          <a:blip r:embed="rId3">
            <a:alphaModFix/>
          </a:blip>
          <a:srcRect b="3752" l="0" r="0" t="4487"/>
          <a:stretch/>
        </p:blipFill>
        <p:spPr>
          <a:xfrm>
            <a:off x="2532224" y="2360700"/>
            <a:ext cx="4079565" cy="2523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44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Напоминание: правило дифференцирования</a:t>
            </a:r>
            <a:endParaRPr/>
          </a:p>
        </p:txBody>
      </p:sp>
      <p:sp>
        <p:nvSpPr>
          <p:cNvPr id="317" name="Google Shape;317;p44"/>
          <p:cNvSpPr/>
          <p:nvPr/>
        </p:nvSpPr>
        <p:spPr>
          <a:xfrm>
            <a:off x="2501007" y="1462122"/>
            <a:ext cx="385800" cy="351300"/>
          </a:xfrm>
          <a:prstGeom prst="ellipse">
            <a:avLst/>
          </a:prstGeom>
          <a:solidFill>
            <a:srgbClr val="4E67C8"/>
          </a:solidFill>
          <a:ln cap="flat" cmpd="sng" w="25400">
            <a:solidFill>
              <a:srgbClr val="384B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18" name="Google Shape;318;p44"/>
          <p:cNvSpPr/>
          <p:nvPr/>
        </p:nvSpPr>
        <p:spPr>
          <a:xfrm>
            <a:off x="2501007" y="2337704"/>
            <a:ext cx="385800" cy="351300"/>
          </a:xfrm>
          <a:prstGeom prst="ellipse">
            <a:avLst/>
          </a:prstGeom>
          <a:solidFill>
            <a:srgbClr val="4E67C8"/>
          </a:solidFill>
          <a:ln cap="flat" cmpd="sng" w="25400">
            <a:solidFill>
              <a:srgbClr val="384B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19" name="Google Shape;319;p44"/>
          <p:cNvSpPr/>
          <p:nvPr/>
        </p:nvSpPr>
        <p:spPr>
          <a:xfrm>
            <a:off x="4417743" y="1462122"/>
            <a:ext cx="388200" cy="351300"/>
          </a:xfrm>
          <a:prstGeom prst="ellipse">
            <a:avLst/>
          </a:prstGeom>
          <a:solidFill>
            <a:srgbClr val="4E67C8"/>
          </a:solidFill>
          <a:ln cap="flat" cmpd="sng" w="25400">
            <a:solidFill>
              <a:srgbClr val="384B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20" name="Google Shape;320;p44"/>
          <p:cNvSpPr/>
          <p:nvPr/>
        </p:nvSpPr>
        <p:spPr>
          <a:xfrm>
            <a:off x="4417743" y="2337704"/>
            <a:ext cx="388200" cy="351300"/>
          </a:xfrm>
          <a:prstGeom prst="ellipse">
            <a:avLst/>
          </a:prstGeom>
          <a:solidFill>
            <a:srgbClr val="4E67C8"/>
          </a:solidFill>
          <a:ln cap="flat" cmpd="sng" w="25400">
            <a:solidFill>
              <a:srgbClr val="384B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21" name="Google Shape;321;p44"/>
          <p:cNvSpPr/>
          <p:nvPr/>
        </p:nvSpPr>
        <p:spPr>
          <a:xfrm>
            <a:off x="6138378" y="1874952"/>
            <a:ext cx="388200" cy="351300"/>
          </a:xfrm>
          <a:prstGeom prst="ellipse">
            <a:avLst/>
          </a:prstGeom>
          <a:solidFill>
            <a:srgbClr val="4E67C8"/>
          </a:solidFill>
          <a:ln cap="flat" cmpd="sng" w="25400">
            <a:solidFill>
              <a:srgbClr val="384B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cxnSp>
        <p:nvCxnSpPr>
          <p:cNvPr id="322" name="Google Shape;322;p44"/>
          <p:cNvCxnSpPr>
            <a:stCxn id="317" idx="6"/>
            <a:endCxn id="319" idx="2"/>
          </p:cNvCxnSpPr>
          <p:nvPr/>
        </p:nvCxnSpPr>
        <p:spPr>
          <a:xfrm>
            <a:off x="2886807" y="1637772"/>
            <a:ext cx="1530900" cy="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323" name="Google Shape;323;p44"/>
          <p:cNvCxnSpPr>
            <a:stCxn id="317" idx="5"/>
            <a:endCxn id="320" idx="1"/>
          </p:cNvCxnSpPr>
          <p:nvPr/>
        </p:nvCxnSpPr>
        <p:spPr>
          <a:xfrm>
            <a:off x="2830308" y="1761975"/>
            <a:ext cx="1644300" cy="62730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324" name="Google Shape;324;p44"/>
          <p:cNvCxnSpPr>
            <a:stCxn id="318" idx="6"/>
            <a:endCxn id="320" idx="2"/>
          </p:cNvCxnSpPr>
          <p:nvPr/>
        </p:nvCxnSpPr>
        <p:spPr>
          <a:xfrm>
            <a:off x="2886807" y="2513354"/>
            <a:ext cx="1530900" cy="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325" name="Google Shape;325;p44"/>
          <p:cNvCxnSpPr>
            <a:stCxn id="318" idx="7"/>
            <a:endCxn id="319" idx="3"/>
          </p:cNvCxnSpPr>
          <p:nvPr/>
        </p:nvCxnSpPr>
        <p:spPr>
          <a:xfrm flipH="1" rot="10800000">
            <a:off x="2830308" y="1761851"/>
            <a:ext cx="1644300" cy="62730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326" name="Google Shape;326;p44"/>
          <p:cNvCxnSpPr>
            <a:stCxn id="319" idx="6"/>
            <a:endCxn id="321" idx="1"/>
          </p:cNvCxnSpPr>
          <p:nvPr/>
        </p:nvCxnSpPr>
        <p:spPr>
          <a:xfrm>
            <a:off x="4805943" y="1637772"/>
            <a:ext cx="1389300" cy="28860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327" name="Google Shape;327;p44"/>
          <p:cNvCxnSpPr>
            <a:stCxn id="320" idx="6"/>
            <a:endCxn id="321" idx="3"/>
          </p:cNvCxnSpPr>
          <p:nvPr/>
        </p:nvCxnSpPr>
        <p:spPr>
          <a:xfrm flipH="1" rot="10800000">
            <a:off x="4805943" y="2174954"/>
            <a:ext cx="1389300" cy="33840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328" name="Google Shape;328;p44"/>
          <p:cNvSpPr txBox="1"/>
          <p:nvPr/>
        </p:nvSpPr>
        <p:spPr>
          <a:xfrm>
            <a:off x="2454196" y="1051240"/>
            <a:ext cx="4794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x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1</a:t>
            </a:r>
            <a:endParaRPr/>
          </a:p>
        </p:txBody>
      </p:sp>
      <p:sp>
        <p:nvSpPr>
          <p:cNvPr id="329" name="Google Shape;329;p44"/>
          <p:cNvSpPr txBox="1"/>
          <p:nvPr/>
        </p:nvSpPr>
        <p:spPr>
          <a:xfrm>
            <a:off x="2438116" y="1923449"/>
            <a:ext cx="4881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x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2</a:t>
            </a:r>
            <a:endParaRPr/>
          </a:p>
        </p:txBody>
      </p:sp>
      <p:sp>
        <p:nvSpPr>
          <p:cNvPr id="330" name="Google Shape;330;p44"/>
          <p:cNvSpPr txBox="1"/>
          <p:nvPr/>
        </p:nvSpPr>
        <p:spPr>
          <a:xfrm>
            <a:off x="3395564" y="1216573"/>
            <a:ext cx="3432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f</a:t>
            </a:r>
            <a:endParaRPr/>
          </a:p>
        </p:txBody>
      </p:sp>
      <p:sp>
        <p:nvSpPr>
          <p:cNvPr id="331" name="Google Shape;331;p44"/>
          <p:cNvSpPr txBox="1"/>
          <p:nvPr/>
        </p:nvSpPr>
        <p:spPr>
          <a:xfrm>
            <a:off x="4656973" y="1103651"/>
            <a:ext cx="4839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y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1</a:t>
            </a:r>
            <a:endParaRPr/>
          </a:p>
        </p:txBody>
      </p:sp>
      <p:sp>
        <p:nvSpPr>
          <p:cNvPr id="332" name="Google Shape;332;p44"/>
          <p:cNvSpPr txBox="1"/>
          <p:nvPr/>
        </p:nvSpPr>
        <p:spPr>
          <a:xfrm>
            <a:off x="4656973" y="1988666"/>
            <a:ext cx="49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y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2</a:t>
            </a:r>
            <a:endParaRPr/>
          </a:p>
        </p:txBody>
      </p:sp>
      <p:sp>
        <p:nvSpPr>
          <p:cNvPr id="333" name="Google Shape;333;p44"/>
          <p:cNvSpPr txBox="1"/>
          <p:nvPr/>
        </p:nvSpPr>
        <p:spPr>
          <a:xfrm>
            <a:off x="5368424" y="1331552"/>
            <a:ext cx="3984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g</a:t>
            </a:r>
            <a:endParaRPr/>
          </a:p>
        </p:txBody>
      </p:sp>
      <p:sp>
        <p:nvSpPr>
          <p:cNvPr id="334" name="Google Shape;334;p44"/>
          <p:cNvSpPr txBox="1"/>
          <p:nvPr/>
        </p:nvSpPr>
        <p:spPr>
          <a:xfrm>
            <a:off x="6324298" y="1490160"/>
            <a:ext cx="3816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z</a:t>
            </a:r>
            <a:endParaRPr/>
          </a:p>
        </p:txBody>
      </p:sp>
      <p:pic>
        <p:nvPicPr>
          <p:cNvPr id="335" name="Google Shape;335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44760" y="3017122"/>
            <a:ext cx="2054481" cy="9981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40665" y="4270185"/>
            <a:ext cx="3342362" cy="594442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44"/>
          <p:cNvSpPr txBox="1"/>
          <p:nvPr/>
        </p:nvSpPr>
        <p:spPr>
          <a:xfrm>
            <a:off x="6957025" y="4807375"/>
            <a:ext cx="21105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latin typeface="Montserrat"/>
                <a:ea typeface="Montserrat"/>
                <a:cs typeface="Montserrat"/>
                <a:sym typeface="Montserrat"/>
              </a:rPr>
              <a:t>слайд В. Лемпицкого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История нейронных сетей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5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Напоминание: правило дифференцирования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3" name="Google Shape;343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38165" y="2884425"/>
            <a:ext cx="2267672" cy="381908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38165" y="3377218"/>
            <a:ext cx="2268343" cy="382297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4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85363" y="4087232"/>
            <a:ext cx="3349628" cy="837392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45"/>
          <p:cNvSpPr/>
          <p:nvPr/>
        </p:nvSpPr>
        <p:spPr>
          <a:xfrm>
            <a:off x="2501007" y="1462122"/>
            <a:ext cx="385800" cy="351300"/>
          </a:xfrm>
          <a:prstGeom prst="ellipse">
            <a:avLst/>
          </a:prstGeom>
          <a:solidFill>
            <a:srgbClr val="4E67C8"/>
          </a:solidFill>
          <a:ln cap="flat" cmpd="sng" w="25400">
            <a:solidFill>
              <a:srgbClr val="384B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47" name="Google Shape;347;p45"/>
          <p:cNvSpPr/>
          <p:nvPr/>
        </p:nvSpPr>
        <p:spPr>
          <a:xfrm>
            <a:off x="2501007" y="2337704"/>
            <a:ext cx="385800" cy="351300"/>
          </a:xfrm>
          <a:prstGeom prst="ellipse">
            <a:avLst/>
          </a:prstGeom>
          <a:solidFill>
            <a:srgbClr val="4E67C8"/>
          </a:solidFill>
          <a:ln cap="flat" cmpd="sng" w="25400">
            <a:solidFill>
              <a:srgbClr val="384B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48" name="Google Shape;348;p45"/>
          <p:cNvSpPr/>
          <p:nvPr/>
        </p:nvSpPr>
        <p:spPr>
          <a:xfrm>
            <a:off x="4417743" y="1462122"/>
            <a:ext cx="388200" cy="351300"/>
          </a:xfrm>
          <a:prstGeom prst="ellipse">
            <a:avLst/>
          </a:prstGeom>
          <a:solidFill>
            <a:srgbClr val="4E67C8"/>
          </a:solidFill>
          <a:ln cap="flat" cmpd="sng" w="25400">
            <a:solidFill>
              <a:srgbClr val="384B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49" name="Google Shape;349;p45"/>
          <p:cNvSpPr/>
          <p:nvPr/>
        </p:nvSpPr>
        <p:spPr>
          <a:xfrm>
            <a:off x="4417743" y="2337704"/>
            <a:ext cx="388200" cy="351300"/>
          </a:xfrm>
          <a:prstGeom prst="ellipse">
            <a:avLst/>
          </a:prstGeom>
          <a:solidFill>
            <a:srgbClr val="4E67C8"/>
          </a:solidFill>
          <a:ln cap="flat" cmpd="sng" w="25400">
            <a:solidFill>
              <a:srgbClr val="384B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50" name="Google Shape;350;p45"/>
          <p:cNvSpPr/>
          <p:nvPr/>
        </p:nvSpPr>
        <p:spPr>
          <a:xfrm>
            <a:off x="6138378" y="1874952"/>
            <a:ext cx="388200" cy="351300"/>
          </a:xfrm>
          <a:prstGeom prst="ellipse">
            <a:avLst/>
          </a:prstGeom>
          <a:solidFill>
            <a:srgbClr val="4E67C8"/>
          </a:solidFill>
          <a:ln cap="flat" cmpd="sng" w="25400">
            <a:solidFill>
              <a:srgbClr val="384B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cxnSp>
        <p:nvCxnSpPr>
          <p:cNvPr id="351" name="Google Shape;351;p45"/>
          <p:cNvCxnSpPr>
            <a:stCxn id="346" idx="6"/>
            <a:endCxn id="348" idx="2"/>
          </p:cNvCxnSpPr>
          <p:nvPr/>
        </p:nvCxnSpPr>
        <p:spPr>
          <a:xfrm>
            <a:off x="2886807" y="1637772"/>
            <a:ext cx="1530900" cy="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352" name="Google Shape;352;p45"/>
          <p:cNvCxnSpPr>
            <a:stCxn id="346" idx="5"/>
            <a:endCxn id="349" idx="1"/>
          </p:cNvCxnSpPr>
          <p:nvPr/>
        </p:nvCxnSpPr>
        <p:spPr>
          <a:xfrm>
            <a:off x="2830308" y="1761975"/>
            <a:ext cx="1644300" cy="62730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353" name="Google Shape;353;p45"/>
          <p:cNvCxnSpPr>
            <a:stCxn id="347" idx="6"/>
            <a:endCxn id="349" idx="2"/>
          </p:cNvCxnSpPr>
          <p:nvPr/>
        </p:nvCxnSpPr>
        <p:spPr>
          <a:xfrm>
            <a:off x="2886807" y="2513354"/>
            <a:ext cx="1530900" cy="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354" name="Google Shape;354;p45"/>
          <p:cNvCxnSpPr>
            <a:stCxn id="347" idx="7"/>
            <a:endCxn id="348" idx="3"/>
          </p:cNvCxnSpPr>
          <p:nvPr/>
        </p:nvCxnSpPr>
        <p:spPr>
          <a:xfrm flipH="1" rot="10800000">
            <a:off x="2830308" y="1761851"/>
            <a:ext cx="1644300" cy="62730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355" name="Google Shape;355;p45"/>
          <p:cNvCxnSpPr>
            <a:stCxn id="348" idx="6"/>
            <a:endCxn id="350" idx="1"/>
          </p:cNvCxnSpPr>
          <p:nvPr/>
        </p:nvCxnSpPr>
        <p:spPr>
          <a:xfrm>
            <a:off x="4805943" y="1637772"/>
            <a:ext cx="1389300" cy="28860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356" name="Google Shape;356;p45"/>
          <p:cNvCxnSpPr>
            <a:stCxn id="349" idx="6"/>
            <a:endCxn id="350" idx="3"/>
          </p:cNvCxnSpPr>
          <p:nvPr/>
        </p:nvCxnSpPr>
        <p:spPr>
          <a:xfrm flipH="1" rot="10800000">
            <a:off x="4805943" y="2174954"/>
            <a:ext cx="1389300" cy="33840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357" name="Google Shape;357;p45"/>
          <p:cNvSpPr txBox="1"/>
          <p:nvPr/>
        </p:nvSpPr>
        <p:spPr>
          <a:xfrm>
            <a:off x="2454196" y="1051240"/>
            <a:ext cx="4794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x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1</a:t>
            </a:r>
            <a:endParaRPr/>
          </a:p>
        </p:txBody>
      </p:sp>
      <p:sp>
        <p:nvSpPr>
          <p:cNvPr id="358" name="Google Shape;358;p45"/>
          <p:cNvSpPr txBox="1"/>
          <p:nvPr/>
        </p:nvSpPr>
        <p:spPr>
          <a:xfrm>
            <a:off x="2438116" y="1923449"/>
            <a:ext cx="4881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x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2</a:t>
            </a:r>
            <a:endParaRPr/>
          </a:p>
        </p:txBody>
      </p:sp>
      <p:sp>
        <p:nvSpPr>
          <p:cNvPr id="359" name="Google Shape;359;p45"/>
          <p:cNvSpPr txBox="1"/>
          <p:nvPr/>
        </p:nvSpPr>
        <p:spPr>
          <a:xfrm>
            <a:off x="3395564" y="1216573"/>
            <a:ext cx="3432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f</a:t>
            </a:r>
            <a:endParaRPr/>
          </a:p>
        </p:txBody>
      </p:sp>
      <p:sp>
        <p:nvSpPr>
          <p:cNvPr id="360" name="Google Shape;360;p45"/>
          <p:cNvSpPr txBox="1"/>
          <p:nvPr/>
        </p:nvSpPr>
        <p:spPr>
          <a:xfrm>
            <a:off x="4656973" y="1103651"/>
            <a:ext cx="4839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y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1</a:t>
            </a:r>
            <a:endParaRPr/>
          </a:p>
        </p:txBody>
      </p:sp>
      <p:sp>
        <p:nvSpPr>
          <p:cNvPr id="361" name="Google Shape;361;p45"/>
          <p:cNvSpPr txBox="1"/>
          <p:nvPr/>
        </p:nvSpPr>
        <p:spPr>
          <a:xfrm>
            <a:off x="4656973" y="1988666"/>
            <a:ext cx="49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y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2</a:t>
            </a:r>
            <a:endParaRPr/>
          </a:p>
        </p:txBody>
      </p:sp>
      <p:sp>
        <p:nvSpPr>
          <p:cNvPr id="362" name="Google Shape;362;p45"/>
          <p:cNvSpPr txBox="1"/>
          <p:nvPr/>
        </p:nvSpPr>
        <p:spPr>
          <a:xfrm>
            <a:off x="5368424" y="1331552"/>
            <a:ext cx="3984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g</a:t>
            </a:r>
            <a:endParaRPr/>
          </a:p>
        </p:txBody>
      </p:sp>
      <p:sp>
        <p:nvSpPr>
          <p:cNvPr id="363" name="Google Shape;363;p45"/>
          <p:cNvSpPr txBox="1"/>
          <p:nvPr/>
        </p:nvSpPr>
        <p:spPr>
          <a:xfrm>
            <a:off x="6324298" y="1490160"/>
            <a:ext cx="3816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z</a:t>
            </a:r>
            <a:endParaRPr/>
          </a:p>
        </p:txBody>
      </p:sp>
      <p:pic>
        <p:nvPicPr>
          <p:cNvPr id="364" name="Google Shape;364;p4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532650" y="4224375"/>
            <a:ext cx="1599645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p45"/>
          <p:cNvSpPr txBox="1"/>
          <p:nvPr/>
        </p:nvSpPr>
        <p:spPr>
          <a:xfrm>
            <a:off x="6957025" y="4807375"/>
            <a:ext cx="21105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latin typeface="Montserrat"/>
                <a:ea typeface="Montserrat"/>
                <a:cs typeface="Montserrat"/>
                <a:sym typeface="Montserrat"/>
              </a:rPr>
              <a:t>слайд В. Лемпицкого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46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Вычисление глубоких производных</a:t>
            </a:r>
            <a:endParaRPr/>
          </a:p>
        </p:txBody>
      </p:sp>
      <p:grpSp>
        <p:nvGrpSpPr>
          <p:cNvPr id="371" name="Google Shape;371;p46"/>
          <p:cNvGrpSpPr/>
          <p:nvPr/>
        </p:nvGrpSpPr>
        <p:grpSpPr>
          <a:xfrm>
            <a:off x="1502376" y="1198364"/>
            <a:ext cx="5737915" cy="1360860"/>
            <a:chOff x="135763" y="333367"/>
            <a:chExt cx="4597320" cy="889800"/>
          </a:xfrm>
        </p:grpSpPr>
        <p:sp>
          <p:nvSpPr>
            <p:cNvPr id="372" name="Google Shape;372;p46"/>
            <p:cNvSpPr/>
            <p:nvPr/>
          </p:nvSpPr>
          <p:spPr>
            <a:xfrm>
              <a:off x="135763" y="333367"/>
              <a:ext cx="180000" cy="889800"/>
            </a:xfrm>
            <a:prstGeom prst="roundRect">
              <a:avLst>
                <a:gd fmla="val 34445" name="adj"/>
              </a:avLst>
            </a:prstGeom>
            <a:solidFill>
              <a:srgbClr val="DBF6B8"/>
            </a:solidFill>
            <a:ln cap="flat" cmpd="sng" w="25400">
              <a:solidFill>
                <a:srgbClr val="81D3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73" name="Google Shape;373;p46"/>
            <p:cNvSpPr/>
            <p:nvPr/>
          </p:nvSpPr>
          <p:spPr>
            <a:xfrm>
              <a:off x="371655" y="677033"/>
              <a:ext cx="190500" cy="2145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FFFFFF"/>
            </a:solidFill>
            <a:ln cap="flat" cmpd="sng" w="254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74" name="Google Shape;374;p46"/>
            <p:cNvSpPr/>
            <p:nvPr/>
          </p:nvSpPr>
          <p:spPr>
            <a:xfrm>
              <a:off x="988466" y="677033"/>
              <a:ext cx="174600" cy="2163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FFFFFF"/>
            </a:solidFill>
            <a:ln cap="flat" cmpd="sng" w="254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75" name="Google Shape;375;p46"/>
            <p:cNvSpPr/>
            <p:nvPr/>
          </p:nvSpPr>
          <p:spPr>
            <a:xfrm>
              <a:off x="3590260" y="697967"/>
              <a:ext cx="185100" cy="2163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FFFFFF"/>
            </a:solidFill>
            <a:ln cap="flat" cmpd="sng" w="254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76" name="Google Shape;376;p46"/>
            <p:cNvSpPr/>
            <p:nvPr/>
          </p:nvSpPr>
          <p:spPr>
            <a:xfrm>
              <a:off x="3803436" y="600275"/>
              <a:ext cx="353100" cy="413400"/>
            </a:xfrm>
            <a:prstGeom prst="rect">
              <a:avLst/>
            </a:prstGeom>
            <a:solidFill>
              <a:srgbClr val="4E67C8"/>
            </a:solidFill>
            <a:ln cap="flat" cmpd="sng" w="25400">
              <a:solidFill>
                <a:srgbClr val="384B9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0" spcFirstLastPara="1" rIns="0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77" name="Google Shape;377;p46"/>
            <p:cNvSpPr/>
            <p:nvPr/>
          </p:nvSpPr>
          <p:spPr>
            <a:xfrm>
              <a:off x="4222798" y="715412"/>
              <a:ext cx="180000" cy="2163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FFFFFF"/>
            </a:solidFill>
            <a:ln cap="flat" cmpd="sng" w="254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78" name="Google Shape;378;p46"/>
            <p:cNvSpPr/>
            <p:nvPr/>
          </p:nvSpPr>
          <p:spPr>
            <a:xfrm>
              <a:off x="1191158" y="472927"/>
              <a:ext cx="178200" cy="657600"/>
            </a:xfrm>
            <a:prstGeom prst="roundRect">
              <a:avLst>
                <a:gd fmla="val 34445" name="adj"/>
              </a:avLst>
            </a:prstGeom>
            <a:solidFill>
              <a:srgbClr val="DBF6B8"/>
            </a:solidFill>
            <a:ln cap="flat" cmpd="sng" w="25400">
              <a:solidFill>
                <a:srgbClr val="81D3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79" name="Google Shape;379;p46"/>
            <p:cNvSpPr/>
            <p:nvPr/>
          </p:nvSpPr>
          <p:spPr>
            <a:xfrm>
              <a:off x="1404334" y="684011"/>
              <a:ext cx="165900" cy="2007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FFFFFF"/>
            </a:solidFill>
            <a:ln cap="flat" cmpd="sng" w="254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80" name="Google Shape;380;p46"/>
            <p:cNvSpPr/>
            <p:nvPr/>
          </p:nvSpPr>
          <p:spPr>
            <a:xfrm>
              <a:off x="3177887" y="689245"/>
              <a:ext cx="159000" cy="2145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FFFFFF"/>
            </a:solidFill>
            <a:ln cap="flat" cmpd="sng" w="254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81" name="Google Shape;381;p46"/>
            <p:cNvSpPr/>
            <p:nvPr/>
          </p:nvSpPr>
          <p:spPr>
            <a:xfrm>
              <a:off x="3366600" y="478160"/>
              <a:ext cx="180000" cy="655800"/>
            </a:xfrm>
            <a:prstGeom prst="roundRect">
              <a:avLst>
                <a:gd fmla="val 34445" name="adj"/>
              </a:avLst>
            </a:prstGeom>
            <a:solidFill>
              <a:srgbClr val="DBF6B8"/>
            </a:solidFill>
            <a:ln cap="flat" cmpd="sng" w="25400">
              <a:solidFill>
                <a:srgbClr val="81D3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82" name="Google Shape;382;p46"/>
            <p:cNvSpPr/>
            <p:nvPr/>
          </p:nvSpPr>
          <p:spPr>
            <a:xfrm>
              <a:off x="2772504" y="549685"/>
              <a:ext cx="361800" cy="415200"/>
            </a:xfrm>
            <a:prstGeom prst="rect">
              <a:avLst/>
            </a:prstGeom>
            <a:solidFill>
              <a:srgbClr val="4E67C8"/>
            </a:solidFill>
            <a:ln cap="flat" cmpd="sng" w="25400">
              <a:solidFill>
                <a:srgbClr val="384B9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83" name="Google Shape;383;p46"/>
            <p:cNvSpPr/>
            <p:nvPr/>
          </p:nvSpPr>
          <p:spPr>
            <a:xfrm>
              <a:off x="2531370" y="666566"/>
              <a:ext cx="195600" cy="2025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FFFFFF"/>
            </a:solidFill>
            <a:ln cap="flat" cmpd="sng" w="254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84" name="Google Shape;384;p46"/>
            <p:cNvSpPr/>
            <p:nvPr/>
          </p:nvSpPr>
          <p:spPr>
            <a:xfrm>
              <a:off x="1607025" y="537473"/>
              <a:ext cx="370500" cy="417000"/>
            </a:xfrm>
            <a:prstGeom prst="rect">
              <a:avLst/>
            </a:prstGeom>
            <a:solidFill>
              <a:srgbClr val="4E67C8"/>
            </a:solidFill>
            <a:ln cap="flat" cmpd="sng" w="25400">
              <a:solidFill>
                <a:srgbClr val="384B9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0" spcFirstLastPara="1" rIns="0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85" name="Google Shape;385;p46"/>
            <p:cNvSpPr/>
            <p:nvPr/>
          </p:nvSpPr>
          <p:spPr>
            <a:xfrm>
              <a:off x="604051" y="547940"/>
              <a:ext cx="361800" cy="415200"/>
            </a:xfrm>
            <a:prstGeom prst="rect">
              <a:avLst/>
            </a:prstGeom>
            <a:solidFill>
              <a:srgbClr val="4E67C8"/>
            </a:solidFill>
            <a:ln cap="flat" cmpd="sng" w="25400">
              <a:solidFill>
                <a:srgbClr val="384B9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86" name="Google Shape;386;p46"/>
            <p:cNvSpPr/>
            <p:nvPr/>
          </p:nvSpPr>
          <p:spPr>
            <a:xfrm>
              <a:off x="2038620" y="654355"/>
              <a:ext cx="174600" cy="2145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FFFFFF"/>
            </a:solidFill>
            <a:ln cap="flat" cmpd="sng" w="254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87" name="Google Shape;387;p46"/>
            <p:cNvSpPr/>
            <p:nvPr/>
          </p:nvSpPr>
          <p:spPr>
            <a:xfrm>
              <a:off x="2239564" y="450248"/>
              <a:ext cx="180000" cy="655800"/>
            </a:xfrm>
            <a:prstGeom prst="roundRect">
              <a:avLst>
                <a:gd fmla="val 34445" name="adj"/>
              </a:avLst>
            </a:prstGeom>
            <a:solidFill>
              <a:srgbClr val="DBF6B8"/>
            </a:solidFill>
            <a:ln cap="flat" cmpd="sng" w="25400">
              <a:solidFill>
                <a:srgbClr val="81D3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88" name="Google Shape;388;p46"/>
            <p:cNvSpPr/>
            <p:nvPr/>
          </p:nvSpPr>
          <p:spPr>
            <a:xfrm>
              <a:off x="4462183" y="677033"/>
              <a:ext cx="270900" cy="261600"/>
            </a:xfrm>
            <a:prstGeom prst="ellipse">
              <a:avLst/>
            </a:prstGeom>
            <a:solidFill>
              <a:srgbClr val="F9B2A6"/>
            </a:solidFill>
            <a:ln cap="flat" cmpd="sng" w="25400">
              <a:solidFill>
                <a:srgbClr val="F1412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</p:grpSp>
      <p:sp>
        <p:nvSpPr>
          <p:cNvPr id="389" name="Google Shape;389;p46"/>
          <p:cNvSpPr txBox="1"/>
          <p:nvPr/>
        </p:nvSpPr>
        <p:spPr>
          <a:xfrm>
            <a:off x="1422700" y="2514188"/>
            <a:ext cx="506700" cy="6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x</a:t>
            </a:r>
            <a:r>
              <a:rPr baseline="30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0</a:t>
            </a:r>
            <a:endParaRPr/>
          </a:p>
        </p:txBody>
      </p:sp>
      <p:sp>
        <p:nvSpPr>
          <p:cNvPr id="390" name="Google Shape;390;p46"/>
          <p:cNvSpPr txBox="1"/>
          <p:nvPr/>
        </p:nvSpPr>
        <p:spPr>
          <a:xfrm>
            <a:off x="2693346" y="2417696"/>
            <a:ext cx="495900" cy="6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x</a:t>
            </a:r>
            <a:r>
              <a:rPr baseline="30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1</a:t>
            </a:r>
            <a:endParaRPr/>
          </a:p>
        </p:txBody>
      </p:sp>
      <p:sp>
        <p:nvSpPr>
          <p:cNvPr id="391" name="Google Shape;391;p46"/>
          <p:cNvSpPr txBox="1"/>
          <p:nvPr/>
        </p:nvSpPr>
        <p:spPr>
          <a:xfrm>
            <a:off x="4012821" y="2423951"/>
            <a:ext cx="504900" cy="6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x</a:t>
            </a:r>
            <a:r>
              <a:rPr baseline="30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2</a:t>
            </a:r>
            <a:endParaRPr/>
          </a:p>
        </p:txBody>
      </p:sp>
      <p:sp>
        <p:nvSpPr>
          <p:cNvPr id="392" name="Google Shape;392;p46"/>
          <p:cNvSpPr txBox="1"/>
          <p:nvPr/>
        </p:nvSpPr>
        <p:spPr>
          <a:xfrm>
            <a:off x="5451260" y="2417696"/>
            <a:ext cx="495900" cy="6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x</a:t>
            </a:r>
            <a:r>
              <a:rPr baseline="30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3</a:t>
            </a:r>
            <a:endParaRPr/>
          </a:p>
        </p:txBody>
      </p:sp>
      <p:sp>
        <p:nvSpPr>
          <p:cNvPr id="393" name="Google Shape;393;p46"/>
          <p:cNvSpPr txBox="1"/>
          <p:nvPr/>
        </p:nvSpPr>
        <p:spPr>
          <a:xfrm>
            <a:off x="1799575" y="2166365"/>
            <a:ext cx="1044300" cy="6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f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1</a:t>
            </a: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(;w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1</a:t>
            </a: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)</a:t>
            </a:r>
            <a:endParaRPr/>
          </a:p>
        </p:txBody>
      </p:sp>
      <p:sp>
        <p:nvSpPr>
          <p:cNvPr id="394" name="Google Shape;394;p46"/>
          <p:cNvSpPr txBox="1"/>
          <p:nvPr/>
        </p:nvSpPr>
        <p:spPr>
          <a:xfrm>
            <a:off x="3050091" y="2132617"/>
            <a:ext cx="1055100" cy="6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f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2</a:t>
            </a: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(;w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2</a:t>
            </a: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)</a:t>
            </a:r>
            <a:endParaRPr/>
          </a:p>
        </p:txBody>
      </p:sp>
      <p:sp>
        <p:nvSpPr>
          <p:cNvPr id="395" name="Google Shape;395;p46"/>
          <p:cNvSpPr txBox="1"/>
          <p:nvPr/>
        </p:nvSpPr>
        <p:spPr>
          <a:xfrm>
            <a:off x="4488346" y="2107329"/>
            <a:ext cx="1037700" cy="6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f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3</a:t>
            </a: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(;w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3</a:t>
            </a: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)</a:t>
            </a:r>
            <a:endParaRPr/>
          </a:p>
        </p:txBody>
      </p:sp>
      <p:sp>
        <p:nvSpPr>
          <p:cNvPr id="396" name="Google Shape;396;p46"/>
          <p:cNvSpPr txBox="1"/>
          <p:nvPr/>
        </p:nvSpPr>
        <p:spPr>
          <a:xfrm>
            <a:off x="5865396" y="2166369"/>
            <a:ext cx="1055100" cy="6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f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4</a:t>
            </a: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(;w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4</a:t>
            </a: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)</a:t>
            </a:r>
            <a:endParaRPr/>
          </a:p>
        </p:txBody>
      </p:sp>
      <p:sp>
        <p:nvSpPr>
          <p:cNvPr id="397" name="Google Shape;397;p46"/>
          <p:cNvSpPr txBox="1"/>
          <p:nvPr/>
        </p:nvSpPr>
        <p:spPr>
          <a:xfrm>
            <a:off x="7117059" y="1938373"/>
            <a:ext cx="395100" cy="6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z</a:t>
            </a:r>
            <a:endParaRPr/>
          </a:p>
        </p:txBody>
      </p:sp>
      <p:pic>
        <p:nvPicPr>
          <p:cNvPr id="398" name="Google Shape;398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9575" y="3204876"/>
            <a:ext cx="5143500" cy="342900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p46"/>
          <p:cNvSpPr txBox="1"/>
          <p:nvPr/>
        </p:nvSpPr>
        <p:spPr>
          <a:xfrm>
            <a:off x="6957025" y="4807375"/>
            <a:ext cx="21105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latin typeface="Montserrat"/>
                <a:ea typeface="Montserrat"/>
                <a:cs typeface="Montserrat"/>
                <a:sym typeface="Montserrat"/>
              </a:rPr>
              <a:t>слайд В. Лемпицкого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47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Вычисление глубоких производных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5" name="Google Shape;405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34788" y="1535831"/>
            <a:ext cx="1930936" cy="637608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p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33078" y="2219851"/>
            <a:ext cx="1932642" cy="635698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p4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23475" y="2913514"/>
            <a:ext cx="1934356" cy="635787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p4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843406" y="1530367"/>
            <a:ext cx="1863468" cy="59971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p4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98667" y="2229529"/>
            <a:ext cx="1865169" cy="599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p4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804001" y="2913514"/>
            <a:ext cx="1865169" cy="599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p4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155422" y="1014650"/>
            <a:ext cx="714717" cy="403978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Google Shape;412;p47"/>
          <p:cNvSpPr txBox="1"/>
          <p:nvPr/>
        </p:nvSpPr>
        <p:spPr>
          <a:xfrm>
            <a:off x="3924875" y="941675"/>
            <a:ext cx="2063700" cy="3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Old Standard TT"/>
                <a:ea typeface="Old Standard TT"/>
                <a:cs typeface="Old Standard TT"/>
                <a:sym typeface="Old Standard TT"/>
              </a:rPr>
              <a:t>можно вычислить</a:t>
            </a:r>
            <a:endParaRPr sz="18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grpSp>
        <p:nvGrpSpPr>
          <p:cNvPr id="413" name="Google Shape;413;p47"/>
          <p:cNvGrpSpPr/>
          <p:nvPr/>
        </p:nvGrpSpPr>
        <p:grpSpPr>
          <a:xfrm>
            <a:off x="1533651" y="3425714"/>
            <a:ext cx="5737915" cy="1360860"/>
            <a:chOff x="135763" y="333367"/>
            <a:chExt cx="4597320" cy="889800"/>
          </a:xfrm>
        </p:grpSpPr>
        <p:sp>
          <p:nvSpPr>
            <p:cNvPr id="414" name="Google Shape;414;p47"/>
            <p:cNvSpPr/>
            <p:nvPr/>
          </p:nvSpPr>
          <p:spPr>
            <a:xfrm>
              <a:off x="135763" y="333367"/>
              <a:ext cx="180000" cy="889800"/>
            </a:xfrm>
            <a:prstGeom prst="roundRect">
              <a:avLst>
                <a:gd fmla="val 34445" name="adj"/>
              </a:avLst>
            </a:prstGeom>
            <a:solidFill>
              <a:srgbClr val="DBF6B8"/>
            </a:solidFill>
            <a:ln cap="flat" cmpd="sng" w="25400">
              <a:solidFill>
                <a:srgbClr val="81D3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15" name="Google Shape;415;p47"/>
            <p:cNvSpPr/>
            <p:nvPr/>
          </p:nvSpPr>
          <p:spPr>
            <a:xfrm>
              <a:off x="371655" y="677033"/>
              <a:ext cx="190500" cy="2145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FFFFFF"/>
            </a:solidFill>
            <a:ln cap="flat" cmpd="sng" w="254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16" name="Google Shape;416;p47"/>
            <p:cNvSpPr/>
            <p:nvPr/>
          </p:nvSpPr>
          <p:spPr>
            <a:xfrm>
              <a:off x="988466" y="677033"/>
              <a:ext cx="174600" cy="2163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FFFFFF"/>
            </a:solidFill>
            <a:ln cap="flat" cmpd="sng" w="254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17" name="Google Shape;417;p47"/>
            <p:cNvSpPr/>
            <p:nvPr/>
          </p:nvSpPr>
          <p:spPr>
            <a:xfrm>
              <a:off x="3590260" y="697967"/>
              <a:ext cx="185100" cy="2163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FFFFFF"/>
            </a:solidFill>
            <a:ln cap="flat" cmpd="sng" w="254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18" name="Google Shape;418;p47"/>
            <p:cNvSpPr/>
            <p:nvPr/>
          </p:nvSpPr>
          <p:spPr>
            <a:xfrm>
              <a:off x="3803436" y="600275"/>
              <a:ext cx="353100" cy="413400"/>
            </a:xfrm>
            <a:prstGeom prst="rect">
              <a:avLst/>
            </a:prstGeom>
            <a:solidFill>
              <a:srgbClr val="4E67C8"/>
            </a:solidFill>
            <a:ln cap="flat" cmpd="sng" w="25400">
              <a:solidFill>
                <a:srgbClr val="384B9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0" spcFirstLastPara="1" rIns="0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19" name="Google Shape;419;p47"/>
            <p:cNvSpPr/>
            <p:nvPr/>
          </p:nvSpPr>
          <p:spPr>
            <a:xfrm>
              <a:off x="4222798" y="715412"/>
              <a:ext cx="180000" cy="2163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FFFFFF"/>
            </a:solidFill>
            <a:ln cap="flat" cmpd="sng" w="254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20" name="Google Shape;420;p47"/>
            <p:cNvSpPr/>
            <p:nvPr/>
          </p:nvSpPr>
          <p:spPr>
            <a:xfrm>
              <a:off x="1191158" y="472927"/>
              <a:ext cx="178200" cy="657600"/>
            </a:xfrm>
            <a:prstGeom prst="roundRect">
              <a:avLst>
                <a:gd fmla="val 34445" name="adj"/>
              </a:avLst>
            </a:prstGeom>
            <a:solidFill>
              <a:srgbClr val="DBF6B8"/>
            </a:solidFill>
            <a:ln cap="flat" cmpd="sng" w="25400">
              <a:solidFill>
                <a:srgbClr val="81D3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21" name="Google Shape;421;p47"/>
            <p:cNvSpPr/>
            <p:nvPr/>
          </p:nvSpPr>
          <p:spPr>
            <a:xfrm>
              <a:off x="1404334" y="684011"/>
              <a:ext cx="165900" cy="2007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FFFFFF"/>
            </a:solidFill>
            <a:ln cap="flat" cmpd="sng" w="254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22" name="Google Shape;422;p47"/>
            <p:cNvSpPr/>
            <p:nvPr/>
          </p:nvSpPr>
          <p:spPr>
            <a:xfrm>
              <a:off x="3177887" y="689245"/>
              <a:ext cx="159000" cy="2145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FFFFFF"/>
            </a:solidFill>
            <a:ln cap="flat" cmpd="sng" w="254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23" name="Google Shape;423;p47"/>
            <p:cNvSpPr/>
            <p:nvPr/>
          </p:nvSpPr>
          <p:spPr>
            <a:xfrm>
              <a:off x="3366600" y="478160"/>
              <a:ext cx="180000" cy="655800"/>
            </a:xfrm>
            <a:prstGeom prst="roundRect">
              <a:avLst>
                <a:gd fmla="val 34445" name="adj"/>
              </a:avLst>
            </a:prstGeom>
            <a:solidFill>
              <a:srgbClr val="DBF6B8"/>
            </a:solidFill>
            <a:ln cap="flat" cmpd="sng" w="25400">
              <a:solidFill>
                <a:srgbClr val="81D3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24" name="Google Shape;424;p47"/>
            <p:cNvSpPr/>
            <p:nvPr/>
          </p:nvSpPr>
          <p:spPr>
            <a:xfrm>
              <a:off x="2772504" y="549685"/>
              <a:ext cx="361800" cy="415200"/>
            </a:xfrm>
            <a:prstGeom prst="rect">
              <a:avLst/>
            </a:prstGeom>
            <a:solidFill>
              <a:srgbClr val="4E67C8"/>
            </a:solidFill>
            <a:ln cap="flat" cmpd="sng" w="25400">
              <a:solidFill>
                <a:srgbClr val="384B9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25" name="Google Shape;425;p47"/>
            <p:cNvSpPr/>
            <p:nvPr/>
          </p:nvSpPr>
          <p:spPr>
            <a:xfrm>
              <a:off x="2531370" y="666566"/>
              <a:ext cx="195600" cy="2025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FFFFFF"/>
            </a:solidFill>
            <a:ln cap="flat" cmpd="sng" w="254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26" name="Google Shape;426;p47"/>
            <p:cNvSpPr/>
            <p:nvPr/>
          </p:nvSpPr>
          <p:spPr>
            <a:xfrm>
              <a:off x="1607025" y="537473"/>
              <a:ext cx="370500" cy="417000"/>
            </a:xfrm>
            <a:prstGeom prst="rect">
              <a:avLst/>
            </a:prstGeom>
            <a:solidFill>
              <a:srgbClr val="4E67C8"/>
            </a:solidFill>
            <a:ln cap="flat" cmpd="sng" w="25400">
              <a:solidFill>
                <a:srgbClr val="384B9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0" spcFirstLastPara="1" rIns="0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27" name="Google Shape;427;p47"/>
            <p:cNvSpPr/>
            <p:nvPr/>
          </p:nvSpPr>
          <p:spPr>
            <a:xfrm>
              <a:off x="604051" y="547940"/>
              <a:ext cx="361800" cy="415200"/>
            </a:xfrm>
            <a:prstGeom prst="rect">
              <a:avLst/>
            </a:prstGeom>
            <a:solidFill>
              <a:srgbClr val="4E67C8"/>
            </a:solidFill>
            <a:ln cap="flat" cmpd="sng" w="25400">
              <a:solidFill>
                <a:srgbClr val="384B9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28" name="Google Shape;428;p47"/>
            <p:cNvSpPr/>
            <p:nvPr/>
          </p:nvSpPr>
          <p:spPr>
            <a:xfrm>
              <a:off x="2038620" y="654355"/>
              <a:ext cx="174600" cy="2145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FFFFFF"/>
            </a:solidFill>
            <a:ln cap="flat" cmpd="sng" w="254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29" name="Google Shape;429;p47"/>
            <p:cNvSpPr/>
            <p:nvPr/>
          </p:nvSpPr>
          <p:spPr>
            <a:xfrm>
              <a:off x="2239564" y="450248"/>
              <a:ext cx="180000" cy="655800"/>
            </a:xfrm>
            <a:prstGeom prst="roundRect">
              <a:avLst>
                <a:gd fmla="val 34445" name="adj"/>
              </a:avLst>
            </a:prstGeom>
            <a:solidFill>
              <a:srgbClr val="DBF6B8"/>
            </a:solidFill>
            <a:ln cap="flat" cmpd="sng" w="25400">
              <a:solidFill>
                <a:srgbClr val="81D3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30" name="Google Shape;430;p47"/>
            <p:cNvSpPr/>
            <p:nvPr/>
          </p:nvSpPr>
          <p:spPr>
            <a:xfrm>
              <a:off x="4462183" y="677033"/>
              <a:ext cx="270900" cy="261600"/>
            </a:xfrm>
            <a:prstGeom prst="ellipse">
              <a:avLst/>
            </a:prstGeom>
            <a:solidFill>
              <a:srgbClr val="F9B2A6"/>
            </a:solidFill>
            <a:ln cap="flat" cmpd="sng" w="25400">
              <a:solidFill>
                <a:srgbClr val="F1412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</p:grpSp>
      <p:sp>
        <p:nvSpPr>
          <p:cNvPr id="431" name="Google Shape;431;p47"/>
          <p:cNvSpPr txBox="1"/>
          <p:nvPr/>
        </p:nvSpPr>
        <p:spPr>
          <a:xfrm>
            <a:off x="1453975" y="4741538"/>
            <a:ext cx="506700" cy="6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x</a:t>
            </a:r>
            <a:r>
              <a:rPr baseline="30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0</a:t>
            </a:r>
            <a:endParaRPr/>
          </a:p>
        </p:txBody>
      </p:sp>
      <p:sp>
        <p:nvSpPr>
          <p:cNvPr id="432" name="Google Shape;432;p47"/>
          <p:cNvSpPr txBox="1"/>
          <p:nvPr/>
        </p:nvSpPr>
        <p:spPr>
          <a:xfrm>
            <a:off x="2724621" y="4645046"/>
            <a:ext cx="495900" cy="6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x</a:t>
            </a:r>
            <a:r>
              <a:rPr baseline="30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1</a:t>
            </a:r>
            <a:endParaRPr/>
          </a:p>
        </p:txBody>
      </p:sp>
      <p:sp>
        <p:nvSpPr>
          <p:cNvPr id="433" name="Google Shape;433;p47"/>
          <p:cNvSpPr txBox="1"/>
          <p:nvPr/>
        </p:nvSpPr>
        <p:spPr>
          <a:xfrm>
            <a:off x="4044096" y="4651301"/>
            <a:ext cx="504900" cy="6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x</a:t>
            </a:r>
            <a:r>
              <a:rPr baseline="30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2</a:t>
            </a:r>
            <a:endParaRPr/>
          </a:p>
        </p:txBody>
      </p:sp>
      <p:sp>
        <p:nvSpPr>
          <p:cNvPr id="434" name="Google Shape;434;p47"/>
          <p:cNvSpPr txBox="1"/>
          <p:nvPr/>
        </p:nvSpPr>
        <p:spPr>
          <a:xfrm>
            <a:off x="5482535" y="4645046"/>
            <a:ext cx="495900" cy="6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x</a:t>
            </a:r>
            <a:r>
              <a:rPr baseline="30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3</a:t>
            </a:r>
            <a:endParaRPr/>
          </a:p>
        </p:txBody>
      </p:sp>
      <p:sp>
        <p:nvSpPr>
          <p:cNvPr id="435" name="Google Shape;435;p47"/>
          <p:cNvSpPr txBox="1"/>
          <p:nvPr/>
        </p:nvSpPr>
        <p:spPr>
          <a:xfrm>
            <a:off x="1830850" y="4393715"/>
            <a:ext cx="1044300" cy="6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f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1</a:t>
            </a: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(;w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1</a:t>
            </a: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)</a:t>
            </a:r>
            <a:endParaRPr/>
          </a:p>
        </p:txBody>
      </p:sp>
      <p:sp>
        <p:nvSpPr>
          <p:cNvPr id="436" name="Google Shape;436;p47"/>
          <p:cNvSpPr txBox="1"/>
          <p:nvPr/>
        </p:nvSpPr>
        <p:spPr>
          <a:xfrm>
            <a:off x="3081366" y="4359967"/>
            <a:ext cx="1055100" cy="6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f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2</a:t>
            </a: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(;w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2</a:t>
            </a: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)</a:t>
            </a:r>
            <a:endParaRPr/>
          </a:p>
        </p:txBody>
      </p:sp>
      <p:sp>
        <p:nvSpPr>
          <p:cNvPr id="437" name="Google Shape;437;p47"/>
          <p:cNvSpPr txBox="1"/>
          <p:nvPr/>
        </p:nvSpPr>
        <p:spPr>
          <a:xfrm>
            <a:off x="4519621" y="4334679"/>
            <a:ext cx="1037700" cy="6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f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3</a:t>
            </a: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(;w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3</a:t>
            </a: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)</a:t>
            </a:r>
            <a:endParaRPr/>
          </a:p>
        </p:txBody>
      </p:sp>
      <p:sp>
        <p:nvSpPr>
          <p:cNvPr id="438" name="Google Shape;438;p47"/>
          <p:cNvSpPr txBox="1"/>
          <p:nvPr/>
        </p:nvSpPr>
        <p:spPr>
          <a:xfrm>
            <a:off x="5896671" y="4393719"/>
            <a:ext cx="1055100" cy="6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f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4</a:t>
            </a: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(;w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4</a:t>
            </a: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)</a:t>
            </a:r>
            <a:endParaRPr/>
          </a:p>
        </p:txBody>
      </p:sp>
      <p:sp>
        <p:nvSpPr>
          <p:cNvPr id="439" name="Google Shape;439;p47"/>
          <p:cNvSpPr txBox="1"/>
          <p:nvPr/>
        </p:nvSpPr>
        <p:spPr>
          <a:xfrm>
            <a:off x="7148334" y="4165723"/>
            <a:ext cx="395100" cy="6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z</a:t>
            </a:r>
            <a:endParaRPr/>
          </a:p>
        </p:txBody>
      </p:sp>
      <p:sp>
        <p:nvSpPr>
          <p:cNvPr id="440" name="Google Shape;440;p47"/>
          <p:cNvSpPr txBox="1"/>
          <p:nvPr/>
        </p:nvSpPr>
        <p:spPr>
          <a:xfrm>
            <a:off x="6957025" y="4807375"/>
            <a:ext cx="21105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latin typeface="Montserrat"/>
                <a:ea typeface="Montserrat"/>
                <a:cs typeface="Montserrat"/>
                <a:sym typeface="Montserrat"/>
              </a:rPr>
              <a:t>слайд В. Лемпицкого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48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Слой нейронной сети</a:t>
            </a:r>
            <a:endParaRPr/>
          </a:p>
        </p:txBody>
      </p:sp>
      <p:sp>
        <p:nvSpPr>
          <p:cNvPr id="446" name="Google Shape;446;p48"/>
          <p:cNvSpPr txBox="1"/>
          <p:nvPr>
            <p:ph idx="1" type="body"/>
          </p:nvPr>
        </p:nvSpPr>
        <p:spPr>
          <a:xfrm>
            <a:off x="311700" y="1037625"/>
            <a:ext cx="8520600" cy="208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Чтобы определить слой, необходимо задать: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forward performance: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backward performance:</a:t>
            </a:r>
            <a:br>
              <a:rPr lang="ru"/>
            </a:br>
            <a:br>
              <a:rPr lang="ru"/>
            </a:br>
            <a:r>
              <a:rPr lang="ru"/>
              <a:t>В случае, если слой реализует простую функцию, то для backward пользуемся правилом  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47" name="Google Shape;447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8697" y="1467720"/>
            <a:ext cx="1233933" cy="25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8" name="Google Shape;448;p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80396" y="1793552"/>
            <a:ext cx="1934226" cy="253019"/>
          </a:xfrm>
          <a:prstGeom prst="rect">
            <a:avLst/>
          </a:prstGeom>
          <a:noFill/>
          <a:ln>
            <a:noFill/>
          </a:ln>
        </p:spPr>
      </p:pic>
      <p:pic>
        <p:nvPicPr>
          <p:cNvPr id="449" name="Google Shape;449;p4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772175" y="3161275"/>
            <a:ext cx="1599645" cy="5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49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Пример: полносвязный (линейный) слой</a:t>
            </a:r>
            <a:endParaRPr/>
          </a:p>
        </p:txBody>
      </p:sp>
      <p:pic>
        <p:nvPicPr>
          <p:cNvPr id="455" name="Google Shape;455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55300"/>
            <a:ext cx="8530617" cy="393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5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Фреймворки Deep Learning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51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Фреймворки Deep Learning</a:t>
            </a:r>
            <a:endParaRPr/>
          </a:p>
        </p:txBody>
      </p:sp>
      <p:pic>
        <p:nvPicPr>
          <p:cNvPr id="466" name="Google Shape;466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6659" y="1227275"/>
            <a:ext cx="2013765" cy="215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7" name="Google Shape;467;p51"/>
          <p:cNvPicPr preferRelativeResize="0"/>
          <p:nvPr/>
        </p:nvPicPr>
        <p:blipFill rotWithShape="1">
          <a:blip r:embed="rId4">
            <a:alphaModFix/>
          </a:blip>
          <a:srcRect b="29607" l="0" r="0" t="0"/>
          <a:stretch/>
        </p:blipFill>
        <p:spPr>
          <a:xfrm>
            <a:off x="6656200" y="609750"/>
            <a:ext cx="2136051" cy="836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68" name="Google Shape;468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16150" y="1599325"/>
            <a:ext cx="2216151" cy="116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9" name="Google Shape;469;p51"/>
          <p:cNvPicPr preferRelativeResize="0"/>
          <p:nvPr/>
        </p:nvPicPr>
        <p:blipFill rotWithShape="1">
          <a:blip r:embed="rId6">
            <a:alphaModFix/>
          </a:blip>
          <a:srcRect b="0" l="23436" r="25223" t="0"/>
          <a:stretch/>
        </p:blipFill>
        <p:spPr>
          <a:xfrm>
            <a:off x="3614537" y="2391950"/>
            <a:ext cx="1914925" cy="209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52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Фреймворки Deep Learning</a:t>
            </a:r>
            <a:endParaRPr/>
          </a:p>
        </p:txBody>
      </p:sp>
      <p:pic>
        <p:nvPicPr>
          <p:cNvPr id="475" name="Google Shape;475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6659" y="1227275"/>
            <a:ext cx="2013765" cy="215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6" name="Google Shape;476;p52"/>
          <p:cNvPicPr preferRelativeResize="0"/>
          <p:nvPr/>
        </p:nvPicPr>
        <p:blipFill rotWithShape="1">
          <a:blip r:embed="rId4">
            <a:alphaModFix/>
          </a:blip>
          <a:srcRect b="29607" l="0" r="0" t="0"/>
          <a:stretch/>
        </p:blipFill>
        <p:spPr>
          <a:xfrm>
            <a:off x="6656200" y="609750"/>
            <a:ext cx="2136051" cy="836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" name="Google Shape;477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16150" y="1599325"/>
            <a:ext cx="2216151" cy="116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" name="Google Shape;478;p52"/>
          <p:cNvPicPr preferRelativeResize="0"/>
          <p:nvPr/>
        </p:nvPicPr>
        <p:blipFill rotWithShape="1">
          <a:blip r:embed="rId6">
            <a:alphaModFix/>
          </a:blip>
          <a:srcRect b="0" l="23436" r="25223" t="0"/>
          <a:stretch/>
        </p:blipFill>
        <p:spPr>
          <a:xfrm>
            <a:off x="3614537" y="2391950"/>
            <a:ext cx="1914925" cy="209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9" name="Google Shape;479;p5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669525" y="1797900"/>
            <a:ext cx="3894751" cy="3220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5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The End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9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История развития нейронных сетей</a:t>
            </a:r>
            <a:endParaRPr/>
          </a:p>
        </p:txBody>
      </p:sp>
      <p:sp>
        <p:nvSpPr>
          <p:cNvPr id="83" name="Google Shape;83;p19"/>
          <p:cNvSpPr/>
          <p:nvPr/>
        </p:nvSpPr>
        <p:spPr>
          <a:xfrm>
            <a:off x="471500" y="1419325"/>
            <a:ext cx="3374400" cy="867600"/>
          </a:xfrm>
          <a:prstGeom prst="chevron">
            <a:avLst>
              <a:gd fmla="val 50000" name="adj"/>
            </a:avLst>
          </a:prstGeom>
          <a:solidFill>
            <a:srgbClr val="B4A7D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1943. Маккалох, Питс. Модель искусственного нейрона</a:t>
            </a:r>
            <a:endParaRPr sz="1200"/>
          </a:p>
        </p:txBody>
      </p:sp>
      <p:sp>
        <p:nvSpPr>
          <p:cNvPr id="84" name="Google Shape;84;p19"/>
          <p:cNvSpPr/>
          <p:nvPr/>
        </p:nvSpPr>
        <p:spPr>
          <a:xfrm>
            <a:off x="3400350" y="1419325"/>
            <a:ext cx="2708100" cy="867600"/>
          </a:xfrm>
          <a:prstGeom prst="chevron">
            <a:avLst>
              <a:gd fmla="val 50000" name="adj"/>
            </a:avLst>
          </a:prstGeom>
          <a:solidFill>
            <a:srgbClr val="B4A7D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1957</a:t>
            </a:r>
            <a:r>
              <a:rPr lang="ru" sz="1200"/>
              <a:t>. Персептрон Розенблатта</a:t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1960. Теорема Новикова</a:t>
            </a:r>
            <a:endParaRPr sz="1200"/>
          </a:p>
        </p:txBody>
      </p:sp>
      <p:sp>
        <p:nvSpPr>
          <p:cNvPr id="85" name="Google Shape;85;p19"/>
          <p:cNvSpPr/>
          <p:nvPr/>
        </p:nvSpPr>
        <p:spPr>
          <a:xfrm>
            <a:off x="5670700" y="1419325"/>
            <a:ext cx="3001800" cy="867600"/>
          </a:xfrm>
          <a:prstGeom prst="chevron">
            <a:avLst>
              <a:gd fmla="val 50000" name="adj"/>
            </a:avLst>
          </a:prstGeom>
          <a:solidFill>
            <a:srgbClr val="B4A7D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1986. Руммельхарт, Хинтон, Уильямс. </a:t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Алгоритм Back propagation</a:t>
            </a:r>
            <a:endParaRPr sz="1200"/>
          </a:p>
        </p:txBody>
      </p:sp>
      <p:sp>
        <p:nvSpPr>
          <p:cNvPr id="86" name="Google Shape;86;p19"/>
          <p:cNvSpPr/>
          <p:nvPr/>
        </p:nvSpPr>
        <p:spPr>
          <a:xfrm>
            <a:off x="471500" y="2455075"/>
            <a:ext cx="3374400" cy="867600"/>
          </a:xfrm>
          <a:prstGeom prst="chevron">
            <a:avLst>
              <a:gd fmla="val 50000" name="adj"/>
            </a:avLst>
          </a:prstGeom>
          <a:solidFill>
            <a:srgbClr val="B4A7D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1982, Хопфилд. </a:t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1997, Хохрейтер, Шмидхубер.</a:t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Рекуррентные нейронные сети</a:t>
            </a:r>
            <a:endParaRPr sz="1200"/>
          </a:p>
        </p:txBody>
      </p:sp>
      <p:sp>
        <p:nvSpPr>
          <p:cNvPr id="87" name="Google Shape;87;p19"/>
          <p:cNvSpPr/>
          <p:nvPr/>
        </p:nvSpPr>
        <p:spPr>
          <a:xfrm>
            <a:off x="3400350" y="2455075"/>
            <a:ext cx="2708100" cy="867600"/>
          </a:xfrm>
          <a:prstGeom prst="chevron">
            <a:avLst>
              <a:gd fmla="val 50000" name="adj"/>
            </a:avLst>
          </a:prstGeom>
          <a:solidFill>
            <a:srgbClr val="B4A7D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1998. Лекун. Свёрточные нейронные сети</a:t>
            </a:r>
            <a:endParaRPr sz="1200"/>
          </a:p>
        </p:txBody>
      </p:sp>
      <p:sp>
        <p:nvSpPr>
          <p:cNvPr id="88" name="Google Shape;88;p19"/>
          <p:cNvSpPr/>
          <p:nvPr/>
        </p:nvSpPr>
        <p:spPr>
          <a:xfrm>
            <a:off x="5670700" y="2455075"/>
            <a:ext cx="3001800" cy="867600"/>
          </a:xfrm>
          <a:prstGeom prst="chevron">
            <a:avLst>
              <a:gd fmla="val 50000" name="adj"/>
            </a:avLst>
          </a:prstGeom>
          <a:solidFill>
            <a:srgbClr val="B4A7D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~2012 Революция глубокого обучения</a:t>
            </a:r>
            <a:endParaRPr sz="1200"/>
          </a:p>
        </p:txBody>
      </p:sp>
      <p:sp>
        <p:nvSpPr>
          <p:cNvPr id="89" name="Google Shape;89;p19"/>
          <p:cNvSpPr/>
          <p:nvPr/>
        </p:nvSpPr>
        <p:spPr>
          <a:xfrm>
            <a:off x="3400350" y="3490825"/>
            <a:ext cx="2708100" cy="867600"/>
          </a:xfrm>
          <a:prstGeom prst="chevron">
            <a:avLst>
              <a:gd fmla="val 50000" name="adj"/>
            </a:avLst>
          </a:prstGeom>
          <a:solidFill>
            <a:srgbClr val="B4A7D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...</a:t>
            </a:r>
            <a:endParaRPr sz="12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Модель нейрона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1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Модель человеческого нейрона</a:t>
            </a:r>
            <a:endParaRPr/>
          </a:p>
        </p:txBody>
      </p:sp>
      <p:sp>
        <p:nvSpPr>
          <p:cNvPr id="100" name="Google Shape;100;p21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Внутри мозга информация передаётся по связям между </a:t>
            </a:r>
            <a:r>
              <a:rPr i="1" lang="ru"/>
              <a:t>нейронами</a:t>
            </a:r>
            <a:r>
              <a:rPr lang="ru"/>
              <a:t> химическим веществом — нейротрансмиттером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Нейротрансмиттер поступает в тело нейрона по специальным отросткам — </a:t>
            </a:r>
            <a:r>
              <a:rPr i="1" lang="ru"/>
              <a:t>дендритам</a:t>
            </a:r>
            <a:endParaRPr i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При накоплении определённого количества нейротрансмиттера нейрон “пробивает” и вещество передаётся по </a:t>
            </a:r>
            <a:r>
              <a:rPr i="1" lang="ru"/>
              <a:t>аксону</a:t>
            </a:r>
            <a:r>
              <a:rPr lang="ru"/>
              <a:t> другим нейронам</a:t>
            </a:r>
            <a:endParaRPr/>
          </a:p>
        </p:txBody>
      </p:sp>
      <p:pic>
        <p:nvPicPr>
          <p:cNvPr id="101" name="Google Shape;10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9025" y="2315372"/>
            <a:ext cx="4718226" cy="3840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2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Модель человеческого нейрона</a:t>
            </a:r>
            <a:endParaRPr/>
          </a:p>
        </p:txBody>
      </p:sp>
      <p:pic>
        <p:nvPicPr>
          <p:cNvPr id="107" name="Google Shape;10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550" y="3254600"/>
            <a:ext cx="2478150" cy="1802474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22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Внутри нейронной сети информация передаётся в виде чисел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Каждый нейрон имеет несколько взвешенных рёбер-входов. Сигнал от каждого из входных нейронов домножается на вес ребра. Сигналы от входных нейронов складываются. При накоплении определённого значения происходит “пробой”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В случае пробоя сигнал передаётся другим нейронам </a:t>
            </a:r>
            <a:endParaRPr/>
          </a:p>
        </p:txBody>
      </p:sp>
      <p:sp>
        <p:nvSpPr>
          <p:cNvPr id="109" name="Google Shape;109;p22"/>
          <p:cNvSpPr/>
          <p:nvPr/>
        </p:nvSpPr>
        <p:spPr>
          <a:xfrm>
            <a:off x="3717341" y="4079184"/>
            <a:ext cx="733800" cy="259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0" name="Google Shape;110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15476" y="3307838"/>
            <a:ext cx="3555866" cy="180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3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Модель нейрона</a:t>
            </a:r>
            <a:endParaRPr/>
          </a:p>
        </p:txBody>
      </p:sp>
      <p:pic>
        <p:nvPicPr>
          <p:cNvPr id="116" name="Google Shape;116;p23"/>
          <p:cNvPicPr preferRelativeResize="0"/>
          <p:nvPr/>
        </p:nvPicPr>
        <p:blipFill rotWithShape="1">
          <a:blip r:embed="rId3">
            <a:alphaModFix/>
          </a:blip>
          <a:srcRect b="23864" l="23654" r="21550" t="24647"/>
          <a:stretch/>
        </p:blipFill>
        <p:spPr>
          <a:xfrm>
            <a:off x="1783636" y="902900"/>
            <a:ext cx="5576724" cy="2724125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23"/>
          <p:cNvSpPr txBox="1"/>
          <p:nvPr/>
        </p:nvSpPr>
        <p:spPr>
          <a:xfrm>
            <a:off x="4824943" y="1791568"/>
            <a:ext cx="1390800" cy="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23"/>
          <p:cNvSpPr txBox="1"/>
          <p:nvPr/>
        </p:nvSpPr>
        <p:spPr>
          <a:xfrm>
            <a:off x="311700" y="3627025"/>
            <a:ext cx="6214200" cy="75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Old Standard TT"/>
                <a:ea typeface="Old Standard TT"/>
                <a:cs typeface="Old Standard TT"/>
                <a:sym typeface="Old Standard TT"/>
              </a:rPr>
              <a:t>Нейрон определяет функцию</a:t>
            </a:r>
            <a:endParaRPr sz="18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id="119" name="Google Shape;119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70521" y="3814325"/>
            <a:ext cx="2557425" cy="313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4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Функции активации</a:t>
            </a:r>
            <a:endParaRPr/>
          </a:p>
        </p:txBody>
      </p:sp>
      <p:pic>
        <p:nvPicPr>
          <p:cNvPr id="125" name="Google Shape;12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2348" y="1008400"/>
            <a:ext cx="2447850" cy="16755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60254" y="3066996"/>
            <a:ext cx="2394949" cy="16846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62349" y="3066997"/>
            <a:ext cx="2447851" cy="1684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33800" y="1008409"/>
            <a:ext cx="2447850" cy="16755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432875" y="2683975"/>
            <a:ext cx="1106800" cy="27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448548" y="2640150"/>
            <a:ext cx="1418374" cy="42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448549" y="4751633"/>
            <a:ext cx="1418375" cy="2090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338276" y="4674011"/>
            <a:ext cx="1295975" cy="46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DLS lecture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